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notesSlides/notesSlide27.xml" ContentType="application/vnd.openxmlformats-officedocument.presentationml.notesSlide+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3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theme/themeOverride17.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charts/chart16.xml" ContentType="application/vnd.openxmlformats-officedocument.drawingml.chart+xml"/>
  <Override PartName="/ppt/notesSlides/notesSlide17.xml" ContentType="application/vnd.openxmlformats-officedocument.presentationml.notesSlide+xml"/>
  <Override PartName="/ppt/charts/chart25.xml" ContentType="application/vnd.openxmlformats-officedocument.drawingml.chart+xml"/>
  <Override PartName="/ppt/charts/chart34.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heme/themeOverride18.xml" ContentType="application/vnd.openxmlformats-officedocument.themeOverride+xml"/>
  <Override PartName="/ppt/charts/chart4.xml" ContentType="application/vnd.openxmlformats-officedocument.drawingml.chart+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handoutMasterIdLst>
    <p:handoutMasterId r:id="rId48"/>
  </p:handoutMasterIdLst>
  <p:sldIdLst>
    <p:sldId id="316" r:id="rId5"/>
    <p:sldId id="317" r:id="rId6"/>
    <p:sldId id="318" r:id="rId7"/>
    <p:sldId id="319" r:id="rId8"/>
    <p:sldId id="420" r:id="rId9"/>
    <p:sldId id="320" r:id="rId10"/>
    <p:sldId id="321" r:id="rId11"/>
    <p:sldId id="322" r:id="rId12"/>
    <p:sldId id="378" r:id="rId13"/>
    <p:sldId id="323" r:id="rId14"/>
    <p:sldId id="324" r:id="rId15"/>
    <p:sldId id="327" r:id="rId16"/>
    <p:sldId id="424" r:id="rId17"/>
    <p:sldId id="386" r:id="rId18"/>
    <p:sldId id="387" r:id="rId19"/>
    <p:sldId id="389" r:id="rId20"/>
    <p:sldId id="388" r:id="rId21"/>
    <p:sldId id="385" r:id="rId22"/>
    <p:sldId id="390" r:id="rId23"/>
    <p:sldId id="391" r:id="rId24"/>
    <p:sldId id="392" r:id="rId25"/>
    <p:sldId id="393" r:id="rId26"/>
    <p:sldId id="431" r:id="rId27"/>
    <p:sldId id="397" r:id="rId28"/>
    <p:sldId id="398" r:id="rId29"/>
    <p:sldId id="399" r:id="rId30"/>
    <p:sldId id="401" r:id="rId31"/>
    <p:sldId id="402" r:id="rId32"/>
    <p:sldId id="403" r:id="rId33"/>
    <p:sldId id="404" r:id="rId34"/>
    <p:sldId id="405" r:id="rId35"/>
    <p:sldId id="406" r:id="rId36"/>
    <p:sldId id="437" r:id="rId37"/>
    <p:sldId id="408" r:id="rId38"/>
    <p:sldId id="410" r:id="rId39"/>
    <p:sldId id="412" r:id="rId40"/>
    <p:sldId id="422" r:id="rId41"/>
    <p:sldId id="415" r:id="rId42"/>
    <p:sldId id="416" r:id="rId43"/>
    <p:sldId id="417" r:id="rId44"/>
    <p:sldId id="418" r:id="rId45"/>
    <p:sldId id="419" r:id="rId4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F5F5F"/>
    <a:srgbClr val="000000"/>
    <a:srgbClr val="CBDFF1"/>
    <a:srgbClr val="E7F0F8"/>
    <a:srgbClr val="35A147"/>
    <a:srgbClr val="009DD9"/>
    <a:srgbClr val="D7003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9466" autoAdjust="0"/>
  </p:normalViewPr>
  <p:slideViewPr>
    <p:cSldViewPr showGuides="1">
      <p:cViewPr>
        <p:scale>
          <a:sx n="100" d="100"/>
          <a:sy n="100" d="100"/>
        </p:scale>
        <p:origin x="-198" y="-156"/>
      </p:cViewPr>
      <p:guideLst>
        <p:guide orient="horz" pos="1248"/>
        <p:guide orient="horz" pos="4105"/>
        <p:guide orient="horz" pos="4233"/>
        <p:guide orient="horz" pos="240"/>
        <p:guide pos="2880"/>
        <p:guide pos="5400"/>
        <p:guide pos="557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58" y="-9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16.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17.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8.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Worksheet19.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Worksheet20.xlsx"/><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Office_Excel_Worksheet21.xlsx"/><Relationship Id="rId1" Type="http://schemas.openxmlformats.org/officeDocument/2006/relationships/themeOverride" Target="../theme/themeOverride14.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Office_Excel_Worksheet22.xlsx"/><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Office_Excel_Worksheet24.xlsx"/><Relationship Id="rId1" Type="http://schemas.openxmlformats.org/officeDocument/2006/relationships/themeOverride" Target="../theme/themeOverride16.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Office_Excel_Worksheet28.xlsx"/><Relationship Id="rId1" Type="http://schemas.openxmlformats.org/officeDocument/2006/relationships/themeOverride" Target="../theme/themeOverride1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Office_Excel_Worksheet29.xlsx"/><Relationship Id="rId1" Type="http://schemas.openxmlformats.org/officeDocument/2006/relationships/themeOverride" Target="../theme/themeOverrid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6790537835313052"/>
          <c:y val="2.3091728918500601E-2"/>
          <c:w val="0.59118132479202357"/>
          <c:h val="0.85297664714988286"/>
        </c:manualLayout>
      </c:layout>
      <c:pieChart>
        <c:varyColors val="1"/>
        <c:ser>
          <c:idx val="2"/>
          <c:order val="0"/>
          <c:tx>
            <c:strRef>
              <c:f>Sheet1!$B$1</c:f>
              <c:strCache>
                <c:ptCount val="1"/>
                <c:pt idx="0">
                  <c:v>Total</c:v>
                </c:pt>
              </c:strCache>
            </c:strRef>
          </c:tx>
          <c:spPr>
            <a:solidFill>
              <a:srgbClr val="009DD9"/>
            </a:solidFill>
            <a:effectLst/>
          </c:spPr>
          <c:explosion val="25"/>
          <c:dPt>
            <c:idx val="0"/>
            <c:explosion val="6"/>
          </c:dPt>
          <c:dPt>
            <c:idx val="1"/>
            <c:explosion val="7"/>
            <c:spPr>
              <a:solidFill>
                <a:srgbClr val="FF8300"/>
              </a:solidFill>
              <a:effectLst/>
            </c:spPr>
          </c:dPt>
          <c:dLbls>
            <c:txPr>
              <a:bodyPr/>
              <a:lstStyle/>
              <a:p>
                <a:pPr algn="ctr">
                  <a:defRPr lang="en-US" sz="1200" b="0" i="0" u="none" strike="noStrike" kern="1200" baseline="0">
                    <a:solidFill>
                      <a:schemeClr val="bg1"/>
                    </a:solidFill>
                    <a:latin typeface="+mn-lt"/>
                    <a:ea typeface="+mn-ea"/>
                    <a:cs typeface="+mn-cs"/>
                  </a:defRPr>
                </a:pPr>
                <a:endParaRPr lang="en-US"/>
              </a:p>
            </c:txPr>
            <c:dLblPos val="ctr"/>
            <c:showVal val="1"/>
            <c:showLeaderLines val="1"/>
          </c:dLbls>
          <c:cat>
            <c:strRef>
              <c:f>Sheet1!$A$2:$A$3</c:f>
              <c:strCache>
                <c:ptCount val="2"/>
                <c:pt idx="0">
                  <c:v>Multiple owners</c:v>
                </c:pt>
                <c:pt idx="1">
                  <c:v>Sole owner</c:v>
                </c:pt>
              </c:strCache>
            </c:strRef>
          </c:cat>
          <c:val>
            <c:numRef>
              <c:f>Sheet1!$B$2:$B$3</c:f>
              <c:numCache>
                <c:formatCode>#,##0%</c:formatCode>
                <c:ptCount val="2"/>
                <c:pt idx="0">
                  <c:v>0.47150259067357508</c:v>
                </c:pt>
                <c:pt idx="1">
                  <c:v>0.52849740932642486</c:v>
                </c:pt>
              </c:numCache>
            </c:numRef>
          </c:val>
        </c:ser>
        <c:firstSliceAng val="189"/>
      </c:pieChart>
    </c:plotArea>
    <c:legend>
      <c:legendPos val="l"/>
      <c:layout>
        <c:manualLayout>
          <c:xMode val="edge"/>
          <c:yMode val="edge"/>
          <c:x val="0.18361581920903955"/>
          <c:y val="0.77341543845480965"/>
          <c:w val="0.54413852929400752"/>
          <c:h val="0.1710007402920789"/>
        </c:manualLayout>
      </c:layout>
      <c:txPr>
        <a:bodyPr/>
        <a:lstStyle/>
        <a:p>
          <a:pPr>
            <a:defRPr sz="1200"/>
          </a:pPr>
          <a:endParaRPr lang="en-US"/>
        </a:p>
      </c:txPr>
    </c:legend>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618E-2"/>
          <c:w val="0.42733956589105304"/>
          <c:h val="0.85561942067754504"/>
        </c:manualLayout>
      </c:layout>
      <c:barChart>
        <c:barDir val="bar"/>
        <c:grouping val="percentStacked"/>
        <c:ser>
          <c:idx val="2"/>
          <c:order val="0"/>
          <c:tx>
            <c:strRef>
              <c:f>Sheet1!$B$1</c:f>
              <c:strCache>
                <c:ptCount val="1"/>
                <c:pt idx="0">
                  <c:v>Not Applicable</c:v>
                </c:pt>
              </c:strCache>
            </c:strRef>
          </c:tx>
          <c:spPr>
            <a:solidFill>
              <a:srgbClr val="D70036"/>
            </a:solidFill>
            <a:effectLst/>
          </c:spPr>
          <c:dLbls>
            <c:dLbl>
              <c:idx val="0"/>
              <c:layout>
                <c:manualLayout>
                  <c:x val="5.1020408163264686E-3"/>
                  <c:y val="0"/>
                </c:manualLayout>
              </c:layout>
              <c:dLblPos val="ctr"/>
              <c:showVal val="1"/>
            </c:dLbl>
            <c:txPr>
              <a:bodyPr/>
              <a:lstStyle/>
              <a:p>
                <a:pPr algn="ctr">
                  <a:defRPr lang="en-US" sz="1200" b="0" i="0" u="none" strike="noStrike" kern="1200" baseline="0">
                    <a:solidFill>
                      <a:schemeClr val="bg1"/>
                    </a:solidFill>
                    <a:latin typeface="+mn-lt"/>
                    <a:ea typeface="+mn-ea"/>
                    <a:cs typeface="+mn-cs"/>
                  </a:defRPr>
                </a:pPr>
                <a:endParaRPr lang="en-US"/>
              </a:p>
            </c:txPr>
            <c:dLblPos val="ctr"/>
            <c:showVal val="1"/>
          </c:dLbls>
          <c:cat>
            <c:strRef>
              <c:f>Sheet1!$A$2:$A$8</c:f>
              <c:strCache>
                <c:ptCount val="7"/>
                <c:pt idx="0">
                  <c:v>Not fully retire but remain a consultant to the firm after transferring ownership to a successor</c:v>
                </c:pt>
                <c:pt idx="1">
                  <c:v>Assist my clients to transition to another firm</c:v>
                </c:pt>
                <c:pt idx="2">
                  <c:v>Sell my business as a going concern</c:v>
                </c:pt>
                <c:pt idx="3">
                  <c:v>Develop a non-family successor internally within the business</c:v>
                </c:pt>
                <c:pt idx="4">
                  <c:v>Merge with another practice prior to retirement</c:v>
                </c:pt>
                <c:pt idx="5">
                  <c:v>Develop a family member successor internally within the business</c:v>
                </c:pt>
                <c:pt idx="6">
                  <c:v>Wind up business and sell my client list</c:v>
                </c:pt>
              </c:strCache>
            </c:strRef>
          </c:cat>
          <c:val>
            <c:numRef>
              <c:f>Sheet1!$B$2:$B$8</c:f>
              <c:numCache>
                <c:formatCode>0%</c:formatCode>
                <c:ptCount val="7"/>
                <c:pt idx="0">
                  <c:v>9.0322580645161285E-2</c:v>
                </c:pt>
                <c:pt idx="1">
                  <c:v>7.0967741935483886E-2</c:v>
                </c:pt>
                <c:pt idx="2">
                  <c:v>9.0322580645161285E-2</c:v>
                </c:pt>
                <c:pt idx="3">
                  <c:v>0.11612903225806452</c:v>
                </c:pt>
                <c:pt idx="4">
                  <c:v>0.10322580645161294</c:v>
                </c:pt>
                <c:pt idx="5">
                  <c:v>0.18709677419354839</c:v>
                </c:pt>
                <c:pt idx="6">
                  <c:v>8.387096774193549E-2</c:v>
                </c:pt>
              </c:numCache>
            </c:numRef>
          </c:val>
        </c:ser>
        <c:ser>
          <c:idx val="0"/>
          <c:order val="1"/>
          <c:tx>
            <c:strRef>
              <c:f>Sheet1!$C$1</c:f>
              <c:strCache>
                <c:ptCount val="1"/>
                <c:pt idx="0">
                  <c:v>Don't Know</c:v>
                </c:pt>
              </c:strCache>
            </c:strRef>
          </c:tx>
          <c:spPr>
            <a:solidFill>
              <a:srgbClr val="F69493"/>
            </a:solidFill>
          </c:spPr>
          <c:dLbls>
            <c:dLbl>
              <c:idx val="1"/>
              <c:layout>
                <c:manualLayout>
                  <c:x val="5.1020408163265875E-3"/>
                  <c:y val="5.4645152141666491E-7"/>
                </c:manualLayout>
              </c:layout>
              <c:showVal val="1"/>
            </c:dLbl>
            <c:dLbl>
              <c:idx val="2"/>
              <c:layout>
                <c:manualLayout>
                  <c:x val="1.7006802721088441E-3"/>
                  <c:y val="2.7322576070833637E-7"/>
                </c:manualLayout>
              </c:layout>
              <c:showVal val="1"/>
            </c:dLbl>
            <c:dLbl>
              <c:idx val="7"/>
              <c:layout>
                <c:manualLayout>
                  <c:x val="-2.0408163265306142E-2"/>
                  <c:y val="3.4699671609958252E-3"/>
                </c:manualLayout>
              </c:layout>
              <c:showVal val="1"/>
            </c:dLbl>
            <c:txPr>
              <a:bodyPr/>
              <a:lstStyle/>
              <a:p>
                <a:pPr>
                  <a:defRPr sz="1200"/>
                </a:pPr>
                <a:endParaRPr lang="en-US"/>
              </a:p>
            </c:txPr>
            <c:showVal val="1"/>
          </c:dLbls>
          <c:cat>
            <c:strRef>
              <c:f>Sheet1!$A$2:$A$8</c:f>
              <c:strCache>
                <c:ptCount val="7"/>
                <c:pt idx="0">
                  <c:v>Not fully retire but remain a consultant to the firm after transferring ownership to a successor</c:v>
                </c:pt>
                <c:pt idx="1">
                  <c:v>Assist my clients to transition to another firm</c:v>
                </c:pt>
                <c:pt idx="2">
                  <c:v>Sell my business as a going concern</c:v>
                </c:pt>
                <c:pt idx="3">
                  <c:v>Develop a non-family successor internally within the business</c:v>
                </c:pt>
                <c:pt idx="4">
                  <c:v>Merge with another practice prior to retirement</c:v>
                </c:pt>
                <c:pt idx="5">
                  <c:v>Develop a family member successor internally within the business</c:v>
                </c:pt>
                <c:pt idx="6">
                  <c:v>Wind up business and sell my client list</c:v>
                </c:pt>
              </c:strCache>
            </c:strRef>
          </c:cat>
          <c:val>
            <c:numRef>
              <c:f>Sheet1!$C$2:$C$8</c:f>
              <c:numCache>
                <c:formatCode>0%</c:formatCode>
                <c:ptCount val="7"/>
                <c:pt idx="0">
                  <c:v>3.2258064516129038E-2</c:v>
                </c:pt>
                <c:pt idx="1">
                  <c:v>1.9354838709677424E-2</c:v>
                </c:pt>
                <c:pt idx="2">
                  <c:v>5.1612903225806465E-2</c:v>
                </c:pt>
                <c:pt idx="3">
                  <c:v>7.7419354838709695E-2</c:v>
                </c:pt>
                <c:pt idx="4">
                  <c:v>5.8064516129032274E-2</c:v>
                </c:pt>
                <c:pt idx="5">
                  <c:v>5.8064516129032274E-2</c:v>
                </c:pt>
                <c:pt idx="6">
                  <c:v>8.387096774193549E-2</c:v>
                </c:pt>
              </c:numCache>
            </c:numRef>
          </c:val>
        </c:ser>
        <c:ser>
          <c:idx val="1"/>
          <c:order val="2"/>
          <c:tx>
            <c:strRef>
              <c:f>Sheet1!$D$1</c:f>
              <c:strCache>
                <c:ptCount val="1"/>
                <c:pt idx="0">
                  <c:v>Will not consider</c:v>
                </c:pt>
              </c:strCache>
            </c:strRef>
          </c:tx>
          <c:spPr>
            <a:solidFill>
              <a:srgbClr val="B6B6B9"/>
            </a:solidFill>
          </c:spPr>
          <c:dLbls>
            <c:dLbl>
              <c:idx val="7"/>
              <c:layout>
                <c:manualLayout>
                  <c:x val="-1.3605442176870748E-2"/>
                  <c:y val="3.470513612517248E-3"/>
                </c:manualLayout>
              </c:layout>
              <c:showVal val="1"/>
            </c:dLbl>
            <c:txPr>
              <a:bodyPr/>
              <a:lstStyle/>
              <a:p>
                <a:pPr>
                  <a:defRPr sz="1200"/>
                </a:pPr>
                <a:endParaRPr lang="en-US"/>
              </a:p>
            </c:txPr>
            <c:showVal val="1"/>
          </c:dLbls>
          <c:cat>
            <c:strRef>
              <c:f>Sheet1!$A$2:$A$8</c:f>
              <c:strCache>
                <c:ptCount val="7"/>
                <c:pt idx="0">
                  <c:v>Not fully retire but remain a consultant to the firm after transferring ownership to a successor</c:v>
                </c:pt>
                <c:pt idx="1">
                  <c:v>Assist my clients to transition to another firm</c:v>
                </c:pt>
                <c:pt idx="2">
                  <c:v>Sell my business as a going concern</c:v>
                </c:pt>
                <c:pt idx="3">
                  <c:v>Develop a non-family successor internally within the business</c:v>
                </c:pt>
                <c:pt idx="4">
                  <c:v>Merge with another practice prior to retirement</c:v>
                </c:pt>
                <c:pt idx="5">
                  <c:v>Develop a family member successor internally within the business</c:v>
                </c:pt>
                <c:pt idx="6">
                  <c:v>Wind up business and sell my client list</c:v>
                </c:pt>
              </c:strCache>
            </c:strRef>
          </c:cat>
          <c:val>
            <c:numRef>
              <c:f>Sheet1!$D$2:$D$8</c:f>
              <c:numCache>
                <c:formatCode>0%</c:formatCode>
                <c:ptCount val="7"/>
                <c:pt idx="0">
                  <c:v>0.12258064516129034</c:v>
                </c:pt>
                <c:pt idx="1">
                  <c:v>0.13548387096774195</c:v>
                </c:pt>
                <c:pt idx="2">
                  <c:v>0.12258064516129034</c:v>
                </c:pt>
                <c:pt idx="3">
                  <c:v>0.18064516129032265</c:v>
                </c:pt>
                <c:pt idx="4">
                  <c:v>0.16129032258064518</c:v>
                </c:pt>
                <c:pt idx="5">
                  <c:v>0.18709677419354839</c:v>
                </c:pt>
                <c:pt idx="6">
                  <c:v>0.27096774193548395</c:v>
                </c:pt>
              </c:numCache>
            </c:numRef>
          </c:val>
        </c:ser>
        <c:ser>
          <c:idx val="3"/>
          <c:order val="3"/>
          <c:tx>
            <c:strRef>
              <c:f>Sheet1!$E$1</c:f>
              <c:strCache>
                <c:ptCount val="1"/>
                <c:pt idx="0">
                  <c:v>Unlikely to consider</c:v>
                </c:pt>
              </c:strCache>
            </c:strRef>
          </c:tx>
          <c:spPr>
            <a:solidFill>
              <a:srgbClr val="6ECFF6"/>
            </a:solidFill>
          </c:spPr>
          <c:dLbls>
            <c:dLbl>
              <c:idx val="7"/>
              <c:layout>
                <c:manualLayout>
                  <c:x val="-5.1020408163265285E-3"/>
                  <c:y val="3.4699671609958252E-3"/>
                </c:manualLayout>
              </c:layout>
              <c:showVal val="1"/>
            </c:dLbl>
            <c:txPr>
              <a:bodyPr/>
              <a:lstStyle/>
              <a:p>
                <a:pPr>
                  <a:defRPr sz="1200"/>
                </a:pPr>
                <a:endParaRPr lang="en-US"/>
              </a:p>
            </c:txPr>
            <c:showVal val="1"/>
          </c:dLbls>
          <c:cat>
            <c:strRef>
              <c:f>Sheet1!$A$2:$A$8</c:f>
              <c:strCache>
                <c:ptCount val="7"/>
                <c:pt idx="0">
                  <c:v>Not fully retire but remain a consultant to the firm after transferring ownership to a successor</c:v>
                </c:pt>
                <c:pt idx="1">
                  <c:v>Assist my clients to transition to another firm</c:v>
                </c:pt>
                <c:pt idx="2">
                  <c:v>Sell my business as a going concern</c:v>
                </c:pt>
                <c:pt idx="3">
                  <c:v>Develop a non-family successor internally within the business</c:v>
                </c:pt>
                <c:pt idx="4">
                  <c:v>Merge with another practice prior to retirement</c:v>
                </c:pt>
                <c:pt idx="5">
                  <c:v>Develop a family member successor internally within the business</c:v>
                </c:pt>
                <c:pt idx="6">
                  <c:v>Wind up business and sell my client list</c:v>
                </c:pt>
              </c:strCache>
            </c:strRef>
          </c:cat>
          <c:val>
            <c:numRef>
              <c:f>Sheet1!$E$2:$E$8</c:f>
              <c:numCache>
                <c:formatCode>0%</c:formatCode>
                <c:ptCount val="7"/>
                <c:pt idx="0">
                  <c:v>5.8064516129032274E-2</c:v>
                </c:pt>
                <c:pt idx="1">
                  <c:v>0.12903225806451613</c:v>
                </c:pt>
                <c:pt idx="2">
                  <c:v>0.1419354838709678</c:v>
                </c:pt>
                <c:pt idx="3">
                  <c:v>9.0322580645161285E-2</c:v>
                </c:pt>
                <c:pt idx="4">
                  <c:v>0.14838709677419357</c:v>
                </c:pt>
                <c:pt idx="5">
                  <c:v>0.16129032258064518</c:v>
                </c:pt>
                <c:pt idx="6">
                  <c:v>0.15483870967741939</c:v>
                </c:pt>
              </c:numCache>
            </c:numRef>
          </c:val>
        </c:ser>
        <c:ser>
          <c:idx val="4"/>
          <c:order val="4"/>
          <c:tx>
            <c:strRef>
              <c:f>Sheet1!$F$1</c:f>
              <c:strCache>
                <c:ptCount val="1"/>
                <c:pt idx="0">
                  <c:v>Might consider</c:v>
                </c:pt>
              </c:strCache>
            </c:strRef>
          </c:tx>
          <c:dLbls>
            <c:dLbl>
              <c:idx val="7"/>
              <c:layout>
                <c:manualLayout>
                  <c:x val="8.5034013605443728E-3"/>
                  <c:y val="3.4699671609958252E-3"/>
                </c:manualLayout>
              </c:layout>
              <c:showVal val="1"/>
            </c:dLbl>
            <c:txPr>
              <a:bodyPr/>
              <a:lstStyle/>
              <a:p>
                <a:pPr algn="ctr">
                  <a:defRPr lang="en-US" sz="1200" b="0" i="0" u="none" strike="noStrike" kern="1200" baseline="0">
                    <a:solidFill>
                      <a:srgbClr val="3F505B"/>
                    </a:solidFill>
                    <a:latin typeface="+mn-lt"/>
                    <a:ea typeface="+mn-ea"/>
                    <a:cs typeface="+mn-cs"/>
                  </a:defRPr>
                </a:pPr>
                <a:endParaRPr lang="en-US"/>
              </a:p>
            </c:txPr>
            <c:showVal val="1"/>
          </c:dLbls>
          <c:cat>
            <c:strRef>
              <c:f>Sheet1!$A$2:$A$8</c:f>
              <c:strCache>
                <c:ptCount val="7"/>
                <c:pt idx="0">
                  <c:v>Not fully retire but remain a consultant to the firm after transferring ownership to a successor</c:v>
                </c:pt>
                <c:pt idx="1">
                  <c:v>Assist my clients to transition to another firm</c:v>
                </c:pt>
                <c:pt idx="2">
                  <c:v>Sell my business as a going concern</c:v>
                </c:pt>
                <c:pt idx="3">
                  <c:v>Develop a non-family successor internally within the business</c:v>
                </c:pt>
                <c:pt idx="4">
                  <c:v>Merge with another practice prior to retirement</c:v>
                </c:pt>
                <c:pt idx="5">
                  <c:v>Develop a family member successor internally within the business</c:v>
                </c:pt>
                <c:pt idx="6">
                  <c:v>Wind up business and sell my client list</c:v>
                </c:pt>
              </c:strCache>
            </c:strRef>
          </c:cat>
          <c:val>
            <c:numRef>
              <c:f>Sheet1!$F$2:$F$8</c:f>
              <c:numCache>
                <c:formatCode>0%</c:formatCode>
                <c:ptCount val="7"/>
                <c:pt idx="0">
                  <c:v>0.26451612903225813</c:v>
                </c:pt>
                <c:pt idx="1">
                  <c:v>0.29677419354838708</c:v>
                </c:pt>
                <c:pt idx="2">
                  <c:v>0.32903225806451619</c:v>
                </c:pt>
                <c:pt idx="3">
                  <c:v>0.27741935483870966</c:v>
                </c:pt>
                <c:pt idx="4">
                  <c:v>0.34838709677419361</c:v>
                </c:pt>
                <c:pt idx="5">
                  <c:v>0.20645161290322581</c:v>
                </c:pt>
                <c:pt idx="6">
                  <c:v>0.24516129032258066</c:v>
                </c:pt>
              </c:numCache>
            </c:numRef>
          </c:val>
        </c:ser>
        <c:ser>
          <c:idx val="5"/>
          <c:order val="5"/>
          <c:tx>
            <c:strRef>
              <c:f>Sheet1!$G$1</c:f>
              <c:strCache>
                <c:ptCount val="1"/>
                <c:pt idx="0">
                  <c:v>Will consider</c:v>
                </c:pt>
              </c:strCache>
            </c:strRef>
          </c:tx>
          <c:dLbls>
            <c:dLbl>
              <c:idx val="7"/>
              <c:layout>
                <c:manualLayout>
                  <c:x val="1.1904761904761921E-2"/>
                  <c:y val="3.4699671609958252E-3"/>
                </c:manualLayout>
              </c:layout>
              <c:showVal val="1"/>
            </c:dLbl>
            <c:txPr>
              <a:bodyPr/>
              <a:lstStyle/>
              <a:p>
                <a:pPr algn="ctr">
                  <a:defRPr lang="en-US" sz="1200" b="0" i="0" u="none" strike="noStrike" kern="1200" baseline="0">
                    <a:solidFill>
                      <a:srgbClr val="3F505B"/>
                    </a:solidFill>
                    <a:latin typeface="+mn-lt"/>
                    <a:ea typeface="+mn-ea"/>
                    <a:cs typeface="+mn-cs"/>
                  </a:defRPr>
                </a:pPr>
                <a:endParaRPr lang="en-US"/>
              </a:p>
            </c:txPr>
            <c:showVal val="1"/>
          </c:dLbls>
          <c:cat>
            <c:strRef>
              <c:f>Sheet1!$A$2:$A$8</c:f>
              <c:strCache>
                <c:ptCount val="7"/>
                <c:pt idx="0">
                  <c:v>Not fully retire but remain a consultant to the firm after transferring ownership to a successor</c:v>
                </c:pt>
                <c:pt idx="1">
                  <c:v>Assist my clients to transition to another firm</c:v>
                </c:pt>
                <c:pt idx="2">
                  <c:v>Sell my business as a going concern</c:v>
                </c:pt>
                <c:pt idx="3">
                  <c:v>Develop a non-family successor internally within the business</c:v>
                </c:pt>
                <c:pt idx="4">
                  <c:v>Merge with another practice prior to retirement</c:v>
                </c:pt>
                <c:pt idx="5">
                  <c:v>Develop a family member successor internally within the business</c:v>
                </c:pt>
                <c:pt idx="6">
                  <c:v>Wind up business and sell my client list</c:v>
                </c:pt>
              </c:strCache>
            </c:strRef>
          </c:cat>
          <c:val>
            <c:numRef>
              <c:f>Sheet1!$G$2:$G$8</c:f>
              <c:numCache>
                <c:formatCode>0%</c:formatCode>
                <c:ptCount val="7"/>
                <c:pt idx="0">
                  <c:v>0.43225806451612903</c:v>
                </c:pt>
                <c:pt idx="1">
                  <c:v>0.34838709677419361</c:v>
                </c:pt>
                <c:pt idx="2">
                  <c:v>0.26451612903225813</c:v>
                </c:pt>
                <c:pt idx="3">
                  <c:v>0.25806451612903231</c:v>
                </c:pt>
                <c:pt idx="4">
                  <c:v>0.18064516129032265</c:v>
                </c:pt>
                <c:pt idx="5">
                  <c:v>0.2</c:v>
                </c:pt>
                <c:pt idx="6">
                  <c:v>0.16129032258064518</c:v>
                </c:pt>
              </c:numCache>
            </c:numRef>
          </c:val>
        </c:ser>
        <c:gapWidth val="52"/>
        <c:overlap val="100"/>
        <c:axId val="110215168"/>
        <c:axId val="110216704"/>
      </c:barChart>
      <c:catAx>
        <c:axId val="110215168"/>
        <c:scaling>
          <c:orientation val="maxMin"/>
        </c:scaling>
        <c:axPos val="l"/>
        <c:numFmt formatCode="@" sourceLinked="1"/>
        <c:tickLblPos val="nextTo"/>
        <c:txPr>
          <a:bodyPr/>
          <a:lstStyle/>
          <a:p>
            <a:pPr>
              <a:defRPr sz="1150"/>
            </a:pPr>
            <a:endParaRPr lang="en-US"/>
          </a:p>
        </c:txPr>
        <c:crossAx val="110216704"/>
        <c:crosses val="autoZero"/>
        <c:auto val="1"/>
        <c:lblAlgn val="ctr"/>
        <c:lblOffset val="100"/>
      </c:catAx>
      <c:valAx>
        <c:axId val="110216704"/>
        <c:scaling>
          <c:orientation val="minMax"/>
        </c:scaling>
        <c:delete val="1"/>
        <c:axPos val="t"/>
        <c:numFmt formatCode="0%" sourceLinked="1"/>
        <c:tickLblPos val="none"/>
        <c:crossAx val="110215168"/>
        <c:crosses val="autoZero"/>
        <c:crossBetween val="between"/>
      </c:valAx>
    </c:plotArea>
    <c:legend>
      <c:legendPos val="b"/>
      <c:layout>
        <c:manualLayout>
          <c:xMode val="edge"/>
          <c:yMode val="edge"/>
          <c:x val="0"/>
          <c:y val="0.89323211593952556"/>
          <c:w val="0.94708353420108204"/>
          <c:h val="0.10676788406047362"/>
        </c:manualLayout>
      </c:layout>
      <c:txPr>
        <a:bodyPr/>
        <a:lstStyle/>
        <a:p>
          <a:pPr>
            <a:defRPr sz="1200"/>
          </a:pPr>
          <a:endParaRPr lang="en-US"/>
        </a:p>
      </c:txPr>
    </c:legend>
    <c:plotVisOnly val="1"/>
    <c:dispBlanksAs val="gap"/>
  </c:chart>
  <c:txPr>
    <a:bodyPr/>
    <a:lstStyle/>
    <a:p>
      <a:pPr>
        <a:defRPr sz="1800"/>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614E-2"/>
          <c:w val="0.50306174651897362"/>
          <c:h val="0.94053480231971764"/>
        </c:manualLayout>
      </c:layout>
      <c:barChart>
        <c:barDir val="bar"/>
        <c:grouping val="clustered"/>
        <c:ser>
          <c:idx val="2"/>
          <c:order val="0"/>
          <c:tx>
            <c:strRef>
              <c:f>Sheet1!$B$1</c:f>
              <c:strCache>
                <c:ptCount val="1"/>
                <c:pt idx="0">
                  <c:v>Total</c:v>
                </c:pt>
              </c:strCache>
            </c:strRef>
          </c:tx>
          <c:spPr>
            <a:solidFill>
              <a:srgbClr val="009DD9"/>
            </a:solidFill>
            <a:effectLst/>
          </c:spPr>
          <c:dLbls>
            <c:txPr>
              <a:bodyPr/>
              <a:lstStyle/>
              <a:p>
                <a:pPr>
                  <a:defRPr sz="1200">
                    <a:solidFill>
                      <a:schemeClr val="bg1"/>
                    </a:solidFill>
                  </a:defRPr>
                </a:pPr>
                <a:endParaRPr lang="en-US"/>
              </a:p>
            </c:txPr>
            <c:dLblPos val="inEnd"/>
            <c:showVal val="1"/>
          </c:dLbls>
          <c:cat>
            <c:strRef>
              <c:f>Sheet1!$A$2:$A$6</c:f>
              <c:strCache>
                <c:ptCount val="5"/>
                <c:pt idx="0">
                  <c:v>Identified staff who could be prospective owners</c:v>
                </c:pt>
                <c:pt idx="1">
                  <c:v>Provided ownership/partnership training to one or more staff</c:v>
                </c:pt>
                <c:pt idx="2">
                  <c:v>Discussed ownership opportunities with one or more staff</c:v>
                </c:pt>
                <c:pt idx="3">
                  <c:v>Discussed succession or business continuity plans with one or more clients</c:v>
                </c:pt>
                <c:pt idx="4">
                  <c:v>Discussed sale of business and/or client list outside the firm</c:v>
                </c:pt>
              </c:strCache>
            </c:strRef>
          </c:cat>
          <c:val>
            <c:numRef>
              <c:f>Sheet1!$B$2:$B$6</c:f>
              <c:numCache>
                <c:formatCode>#,##0%</c:formatCode>
                <c:ptCount val="5"/>
                <c:pt idx="0">
                  <c:v>0.29032258064516142</c:v>
                </c:pt>
                <c:pt idx="1">
                  <c:v>0.21290322580645171</c:v>
                </c:pt>
                <c:pt idx="2">
                  <c:v>0.2</c:v>
                </c:pt>
                <c:pt idx="3">
                  <c:v>0.10967741935483867</c:v>
                </c:pt>
                <c:pt idx="4">
                  <c:v>9.6774193548387122E-2</c:v>
                </c:pt>
              </c:numCache>
            </c:numRef>
          </c:val>
        </c:ser>
        <c:gapWidth val="52"/>
        <c:axId val="110181376"/>
        <c:axId val="110191360"/>
      </c:barChart>
      <c:catAx>
        <c:axId val="110181376"/>
        <c:scaling>
          <c:orientation val="maxMin"/>
        </c:scaling>
        <c:axPos val="l"/>
        <c:numFmt formatCode="@" sourceLinked="1"/>
        <c:tickLblPos val="nextTo"/>
        <c:txPr>
          <a:bodyPr/>
          <a:lstStyle/>
          <a:p>
            <a:pPr>
              <a:defRPr sz="1150"/>
            </a:pPr>
            <a:endParaRPr lang="en-US"/>
          </a:p>
        </c:txPr>
        <c:crossAx val="110191360"/>
        <c:crosses val="autoZero"/>
        <c:auto val="1"/>
        <c:lblAlgn val="ctr"/>
        <c:lblOffset val="100"/>
      </c:catAx>
      <c:valAx>
        <c:axId val="110191360"/>
        <c:scaling>
          <c:orientation val="minMax"/>
        </c:scaling>
        <c:delete val="1"/>
        <c:axPos val="t"/>
        <c:numFmt formatCode="#,##0%" sourceLinked="1"/>
        <c:tickLblPos val="none"/>
        <c:crossAx val="110181376"/>
        <c:crosses val="autoZero"/>
        <c:crossBetween val="between"/>
      </c:valAx>
    </c:plotArea>
    <c:plotVisOnly val="1"/>
    <c:dispBlanksAs val="gap"/>
  </c:chart>
  <c:txPr>
    <a:bodyPr/>
    <a:lstStyle/>
    <a:p>
      <a:pPr>
        <a:defRPr sz="1800"/>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5857495754207238"/>
          <c:y val="0.10749455520187728"/>
          <c:w val="0.55973453821628005"/>
          <c:h val="0.89250557742782155"/>
        </c:manualLayout>
      </c:layout>
      <c:pieChart>
        <c:varyColors val="1"/>
        <c:ser>
          <c:idx val="2"/>
          <c:order val="0"/>
          <c:tx>
            <c:strRef>
              <c:f>Sheet1!$B$1</c:f>
              <c:strCache>
                <c:ptCount val="1"/>
                <c:pt idx="0">
                  <c:v>Total</c:v>
                </c:pt>
              </c:strCache>
            </c:strRef>
          </c:tx>
          <c:dPt>
            <c:idx val="0"/>
            <c:explosion val="6"/>
          </c:dPt>
          <c:dPt>
            <c:idx val="1"/>
            <c:explosion val="6"/>
          </c:dPt>
          <c:dLbls>
            <c:dLbl>
              <c:idx val="0"/>
              <c:spPr/>
              <c:txPr>
                <a:bodyPr/>
                <a:lstStyle/>
                <a:p>
                  <a:pPr>
                    <a:defRPr sz="1200">
                      <a:solidFill>
                        <a:schemeClr val="tx1"/>
                      </a:solidFill>
                    </a:defRPr>
                  </a:pPr>
                  <a:endParaRPr lang="en-US"/>
                </a:p>
              </c:txPr>
            </c:dLbl>
            <c:dLbl>
              <c:idx val="2"/>
              <c:spPr/>
              <c:txPr>
                <a:bodyPr/>
                <a:lstStyle/>
                <a:p>
                  <a:pPr>
                    <a:defRPr sz="1200">
                      <a:solidFill>
                        <a:schemeClr val="accent6"/>
                      </a:solidFill>
                    </a:defRPr>
                  </a:pPr>
                  <a:endParaRPr lang="en-US"/>
                </a:p>
              </c:txPr>
            </c:dLbl>
            <c:txPr>
              <a:bodyPr/>
              <a:lstStyle/>
              <a:p>
                <a:pPr>
                  <a:defRPr sz="1200">
                    <a:solidFill>
                      <a:schemeClr val="bg1"/>
                    </a:solidFill>
                  </a:defRPr>
                </a:pPr>
                <a:endParaRPr lang="en-US"/>
              </a:p>
            </c:txPr>
            <c:dLblPos val="bestFit"/>
            <c:showVal val="1"/>
            <c:showCatName val="1"/>
            <c:showLeaderLines val="1"/>
          </c:dLbls>
          <c:cat>
            <c:strRef>
              <c:f>Sheet1!$A$2:$A$3</c:f>
              <c:strCache>
                <c:ptCount val="2"/>
                <c:pt idx="0">
                  <c:v>Yes</c:v>
                </c:pt>
                <c:pt idx="1">
                  <c:v>No</c:v>
                </c:pt>
              </c:strCache>
            </c:strRef>
          </c:cat>
          <c:val>
            <c:numRef>
              <c:f>Sheet1!$B$2:$B$3</c:f>
              <c:numCache>
                <c:formatCode>#,##0%</c:formatCode>
                <c:ptCount val="2"/>
                <c:pt idx="0">
                  <c:v>3.8709677419354854E-2</c:v>
                </c:pt>
                <c:pt idx="1">
                  <c:v>0.9612903225806454</c:v>
                </c:pt>
              </c:numCache>
            </c:numRef>
          </c:val>
        </c:ser>
        <c:firstSliceAng val="253"/>
      </c:pieChart>
    </c:plotArea>
    <c:plotVisOnly val="1"/>
    <c:dispBlanksAs val="zero"/>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43565387659877"/>
          <c:y val="1.2855844942459119E-2"/>
          <c:w val="0.42733956589105304"/>
          <c:h val="0.94053480231971764"/>
        </c:manualLayout>
      </c:layout>
      <c:barChart>
        <c:barDir val="bar"/>
        <c:grouping val="clustered"/>
        <c:ser>
          <c:idx val="2"/>
          <c:order val="0"/>
          <c:tx>
            <c:strRef>
              <c:f>Sheet1!$B$1</c:f>
              <c:strCache>
                <c:ptCount val="1"/>
                <c:pt idx="0">
                  <c:v>Total</c:v>
                </c:pt>
              </c:strCache>
            </c:strRef>
          </c:tx>
          <c:spPr>
            <a:solidFill>
              <a:srgbClr val="009DD9"/>
            </a:solidFill>
            <a:effectLst/>
          </c:spPr>
          <c:dLbls>
            <c:dLbl>
              <c:idx val="4"/>
              <c:layout>
                <c:manualLayout>
                  <c:x val="-8.9899016860180647E-2"/>
                  <c:y val="4.273840769903804E-3"/>
                </c:manualLayout>
              </c:layout>
              <c:dLblPos val="outEnd"/>
              <c:showVal val="1"/>
            </c:dLbl>
            <c:txPr>
              <a:bodyPr/>
              <a:lstStyle/>
              <a:p>
                <a:pPr>
                  <a:defRPr sz="1200">
                    <a:solidFill>
                      <a:schemeClr val="bg1"/>
                    </a:solidFill>
                  </a:defRPr>
                </a:pPr>
                <a:endParaRPr lang="en-US"/>
              </a:p>
            </c:txPr>
            <c:dLblPos val="inEnd"/>
            <c:showVal val="1"/>
          </c:dLbls>
          <c:cat>
            <c:strRef>
              <c:f>Sheet1!$A$2:$A$6</c:f>
              <c:strCache>
                <c:ptCount val="5"/>
                <c:pt idx="0">
                  <c:v>Up until now I haven't thought about whether or not I need a succession plan for my business</c:v>
                </c:pt>
                <c:pt idx="1">
                  <c:v>I am conscious of the need for a succession plan but haven't had time to develop one</c:v>
                </c:pt>
                <c:pt idx="2">
                  <c:v>I don't believe I need a succession plan/Succession planning isn't relevant to my circumstances</c:v>
                </c:pt>
                <c:pt idx="3">
                  <c:v>I am conscious of the need for a succession plan but don't know where to start/what it should contain</c:v>
                </c:pt>
                <c:pt idx="4">
                  <c:v>Other</c:v>
                </c:pt>
              </c:strCache>
            </c:strRef>
          </c:cat>
          <c:val>
            <c:numRef>
              <c:f>Sheet1!$B$2:$B$6</c:f>
              <c:numCache>
                <c:formatCode>#,##0%</c:formatCode>
                <c:ptCount val="5"/>
                <c:pt idx="0">
                  <c:v>0.3288590604026847</c:v>
                </c:pt>
                <c:pt idx="1">
                  <c:v>0.26174496644295309</c:v>
                </c:pt>
                <c:pt idx="2">
                  <c:v>0.21476510067114099</c:v>
                </c:pt>
                <c:pt idx="3">
                  <c:v>8.724832214765102E-2</c:v>
                </c:pt>
                <c:pt idx="4">
                  <c:v>0.1073825503355705</c:v>
                </c:pt>
              </c:numCache>
            </c:numRef>
          </c:val>
        </c:ser>
        <c:gapWidth val="52"/>
        <c:axId val="110404736"/>
        <c:axId val="110406272"/>
      </c:barChart>
      <c:catAx>
        <c:axId val="110404736"/>
        <c:scaling>
          <c:orientation val="maxMin"/>
        </c:scaling>
        <c:axPos val="l"/>
        <c:numFmt formatCode="@" sourceLinked="1"/>
        <c:tickLblPos val="nextTo"/>
        <c:txPr>
          <a:bodyPr/>
          <a:lstStyle/>
          <a:p>
            <a:pPr>
              <a:defRPr sz="1150"/>
            </a:pPr>
            <a:endParaRPr lang="en-US"/>
          </a:p>
        </c:txPr>
        <c:crossAx val="110406272"/>
        <c:crosses val="autoZero"/>
        <c:auto val="1"/>
        <c:lblAlgn val="ctr"/>
        <c:lblOffset val="100"/>
      </c:catAx>
      <c:valAx>
        <c:axId val="110406272"/>
        <c:scaling>
          <c:orientation val="minMax"/>
        </c:scaling>
        <c:delete val="1"/>
        <c:axPos val="t"/>
        <c:numFmt formatCode="#,##0%" sourceLinked="1"/>
        <c:tickLblPos val="none"/>
        <c:crossAx val="110404736"/>
        <c:crosses val="autoZero"/>
        <c:crossBetween val="between"/>
      </c:valAx>
    </c:plotArea>
    <c:plotVisOnly val="1"/>
    <c:dispBlanksAs val="gap"/>
  </c:chart>
  <c:txPr>
    <a:bodyPr/>
    <a:lstStyle/>
    <a:p>
      <a:pPr>
        <a:defRPr sz="1800"/>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5857495754207238"/>
          <c:y val="0.10749455520187727"/>
          <c:w val="0.55973453821628005"/>
          <c:h val="0.89250557742782155"/>
        </c:manualLayout>
      </c:layout>
      <c:pieChart>
        <c:varyColors val="1"/>
        <c:ser>
          <c:idx val="2"/>
          <c:order val="0"/>
          <c:tx>
            <c:strRef>
              <c:f>Sheet1!$B$1</c:f>
              <c:strCache>
                <c:ptCount val="1"/>
                <c:pt idx="0">
                  <c:v>Total</c:v>
                </c:pt>
              </c:strCache>
            </c:strRef>
          </c:tx>
          <c:dPt>
            <c:idx val="0"/>
            <c:explosion val="2"/>
          </c:dPt>
          <c:dLbls>
            <c:dLbl>
              <c:idx val="2"/>
              <c:spPr/>
              <c:txPr>
                <a:bodyPr/>
                <a:lstStyle/>
                <a:p>
                  <a:pPr>
                    <a:defRPr sz="1200">
                      <a:solidFill>
                        <a:schemeClr val="accent6"/>
                      </a:solidFill>
                    </a:defRPr>
                  </a:pPr>
                  <a:endParaRPr lang="en-US"/>
                </a:p>
              </c:txPr>
            </c:dLbl>
            <c:txPr>
              <a:bodyPr/>
              <a:lstStyle/>
              <a:p>
                <a:pPr>
                  <a:defRPr sz="1200">
                    <a:solidFill>
                      <a:schemeClr val="bg1"/>
                    </a:solidFill>
                  </a:defRPr>
                </a:pPr>
                <a:endParaRPr lang="en-US"/>
              </a:p>
            </c:txPr>
            <c:dLblPos val="bestFit"/>
            <c:showVal val="1"/>
            <c:showCatName val="1"/>
            <c:showLeaderLines val="1"/>
          </c:dLbls>
          <c:cat>
            <c:strRef>
              <c:f>Sheet1!$A$2:$A$3</c:f>
              <c:strCache>
                <c:ptCount val="2"/>
                <c:pt idx="0">
                  <c:v>Yes</c:v>
                </c:pt>
                <c:pt idx="1">
                  <c:v>No</c:v>
                </c:pt>
              </c:strCache>
            </c:strRef>
          </c:cat>
          <c:val>
            <c:numRef>
              <c:f>Sheet1!$B$2:$B$3</c:f>
              <c:numCache>
                <c:formatCode>#,##0%</c:formatCode>
                <c:ptCount val="2"/>
                <c:pt idx="0">
                  <c:v>0.14838709677419362</c:v>
                </c:pt>
                <c:pt idx="1">
                  <c:v>0.85161290322580663</c:v>
                </c:pt>
              </c:numCache>
            </c:numRef>
          </c:val>
        </c:ser>
        <c:firstSliceAng val="65"/>
      </c:pieChart>
    </c:plotArea>
    <c:plotVisOnly val="1"/>
    <c:dispBlanksAs val="zero"/>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5857495754207238"/>
          <c:y val="0.10749455520187741"/>
          <c:w val="0.55973453821628005"/>
          <c:h val="0.89250557742782155"/>
        </c:manualLayout>
      </c:layout>
      <c:pieChart>
        <c:varyColors val="1"/>
        <c:ser>
          <c:idx val="2"/>
          <c:order val="0"/>
          <c:tx>
            <c:strRef>
              <c:f>Sheet1!$B$1</c:f>
              <c:strCache>
                <c:ptCount val="1"/>
                <c:pt idx="0">
                  <c:v>Total</c:v>
                </c:pt>
              </c:strCache>
            </c:strRef>
          </c:tx>
          <c:explosion val="5"/>
          <c:dLbls>
            <c:dLbl>
              <c:idx val="0"/>
              <c:layout>
                <c:manualLayout>
                  <c:x val="2.4756351210815628E-2"/>
                  <c:y val="-2.4423024708118382E-3"/>
                </c:manualLayout>
              </c:layout>
              <c:spPr/>
              <c:txPr>
                <a:bodyPr/>
                <a:lstStyle/>
                <a:p>
                  <a:pPr>
                    <a:defRPr sz="1200">
                      <a:solidFill>
                        <a:schemeClr val="accent6">
                          <a:lumMod val="95000"/>
                          <a:lumOff val="5000"/>
                        </a:schemeClr>
                      </a:solidFill>
                    </a:defRPr>
                  </a:pPr>
                  <a:endParaRPr lang="en-US"/>
                </a:p>
              </c:txPr>
              <c:dLblPos val="bestFit"/>
              <c:showVal val="1"/>
              <c:showCatName val="1"/>
            </c:dLbl>
            <c:dLbl>
              <c:idx val="1"/>
              <c:layout>
                <c:manualLayout>
                  <c:x val="6.0913682959441599E-2"/>
                  <c:y val="0"/>
                </c:manualLayout>
              </c:layout>
              <c:spPr/>
              <c:txPr>
                <a:bodyPr/>
                <a:lstStyle/>
                <a:p>
                  <a:pPr>
                    <a:defRPr sz="1200">
                      <a:solidFill>
                        <a:schemeClr val="accent6">
                          <a:lumMod val="95000"/>
                          <a:lumOff val="5000"/>
                        </a:schemeClr>
                      </a:solidFill>
                    </a:defRPr>
                  </a:pPr>
                  <a:endParaRPr lang="en-US"/>
                </a:p>
              </c:txPr>
              <c:dLblPos val="bestFit"/>
              <c:showVal val="1"/>
              <c:showCatName val="1"/>
            </c:dLbl>
            <c:dLbl>
              <c:idx val="2"/>
              <c:layout>
                <c:manualLayout>
                  <c:x val="0.22236294755608391"/>
                  <c:y val="-1.7241379310344827E-2"/>
                </c:manualLayout>
              </c:layout>
              <c:dLblPos val="bestFit"/>
              <c:showVal val="1"/>
              <c:showCatName val="1"/>
            </c:dLbl>
            <c:dLbl>
              <c:idx val="3"/>
              <c:layout>
                <c:manualLayout>
                  <c:x val="-9.4354489245891765E-2"/>
                  <c:y val="0"/>
                </c:manualLayout>
              </c:layout>
              <c:dLblPos val="bestFit"/>
              <c:showVal val="1"/>
              <c:showCatName val="1"/>
            </c:dLbl>
            <c:txPr>
              <a:bodyPr/>
              <a:lstStyle/>
              <a:p>
                <a:pPr>
                  <a:defRPr sz="1200">
                    <a:solidFill>
                      <a:schemeClr val="bg1"/>
                    </a:solidFill>
                  </a:defRPr>
                </a:pPr>
                <a:endParaRPr lang="en-US"/>
              </a:p>
            </c:txPr>
            <c:dLblPos val="outEnd"/>
            <c:showVal val="1"/>
            <c:showCatName val="1"/>
            <c:showLeaderLines val="1"/>
          </c:dLbls>
          <c:cat>
            <c:strRef>
              <c:f>Sheet1!$A$2:$A$4</c:f>
              <c:strCache>
                <c:ptCount val="3"/>
                <c:pt idx="0">
                  <c:v>Hong Kong Institute of CPAs</c:v>
                </c:pt>
                <c:pt idx="1">
                  <c:v>Other</c:v>
                </c:pt>
                <c:pt idx="2">
                  <c:v>None</c:v>
                </c:pt>
              </c:strCache>
            </c:strRef>
          </c:cat>
          <c:val>
            <c:numRef>
              <c:f>Sheet1!$B$2:$B$4</c:f>
              <c:numCache>
                <c:formatCode>#,##0%</c:formatCode>
                <c:ptCount val="3"/>
                <c:pt idx="0">
                  <c:v>0.26451612903225813</c:v>
                </c:pt>
                <c:pt idx="1">
                  <c:v>7.0967741935483886E-2</c:v>
                </c:pt>
                <c:pt idx="2">
                  <c:v>0.66451612903225787</c:v>
                </c:pt>
              </c:numCache>
            </c:numRef>
          </c:val>
        </c:ser>
        <c:firstSliceAng val="27"/>
      </c:pieChart>
    </c:plotArea>
    <c:plotVisOnly val="1"/>
    <c:dispBlanksAs val="zero"/>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614E-2"/>
          <c:w val="0.42733956589105293"/>
          <c:h val="0.6383177102862142"/>
        </c:manualLayout>
      </c:layout>
      <c:barChart>
        <c:barDir val="bar"/>
        <c:grouping val="percentStacked"/>
        <c:ser>
          <c:idx val="2"/>
          <c:order val="0"/>
          <c:tx>
            <c:strRef>
              <c:f>Sheet1!$B$1</c:f>
              <c:strCache>
                <c:ptCount val="1"/>
                <c:pt idx="0">
                  <c:v>Not satisfied</c:v>
                </c:pt>
              </c:strCache>
            </c:strRef>
          </c:tx>
          <c:spPr>
            <a:solidFill>
              <a:srgbClr val="D70036"/>
            </a:solidFill>
            <a:effectLst/>
          </c:spPr>
          <c:dLbls>
            <c:dLbl>
              <c:idx val="0"/>
              <c:layout>
                <c:manualLayout>
                  <c:x val="-1.7006802721087821E-3"/>
                  <c:y val="-7.9358830146232188E-3"/>
                </c:manualLayout>
              </c:layout>
              <c:dLblPos val="ctr"/>
              <c:showVal val="1"/>
            </c:dLbl>
            <c:txPr>
              <a:bodyPr/>
              <a:lstStyle/>
              <a:p>
                <a:pPr algn="ctr">
                  <a:defRPr lang="en-US" sz="1200" b="0" i="0" u="none" strike="noStrike" kern="1200" baseline="0">
                    <a:solidFill>
                      <a:schemeClr val="bg1"/>
                    </a:solidFill>
                    <a:latin typeface="+mn-lt"/>
                    <a:ea typeface="+mn-ea"/>
                    <a:cs typeface="+mn-cs"/>
                  </a:defRPr>
                </a:pPr>
                <a:endParaRPr lang="en-US"/>
              </a:p>
            </c:txPr>
            <c:dLblPos val="ctr"/>
            <c:showVal val="1"/>
          </c:dLbls>
          <c:cat>
            <c:numRef>
              <c:f>Sheet1!$A$2</c:f>
              <c:numCache>
                <c:formatCode>General</c:formatCode>
                <c:ptCount val="1"/>
              </c:numCache>
            </c:numRef>
          </c:cat>
          <c:val>
            <c:numRef>
              <c:f>Sheet1!$B$2</c:f>
              <c:numCache>
                <c:formatCode>#,##0%</c:formatCode>
                <c:ptCount val="1"/>
                <c:pt idx="0">
                  <c:v>9.7560975609756156E-2</c:v>
                </c:pt>
              </c:numCache>
            </c:numRef>
          </c:val>
        </c:ser>
        <c:ser>
          <c:idx val="0"/>
          <c:order val="1"/>
          <c:tx>
            <c:strRef>
              <c:f>Sheet1!$C$1</c:f>
              <c:strCache>
                <c:ptCount val="1"/>
                <c:pt idx="0">
                  <c:v>Somewhat satisfied</c:v>
                </c:pt>
              </c:strCache>
            </c:strRef>
          </c:tx>
          <c:spPr>
            <a:solidFill>
              <a:srgbClr val="B6B6B9"/>
            </a:solidFill>
          </c:spPr>
          <c:dLbls>
            <c:dLbl>
              <c:idx val="1"/>
              <c:layout>
                <c:manualLayout>
                  <c:x val="5.1020408163265875E-3"/>
                  <c:y val="5.4645152141666491E-7"/>
                </c:manualLayout>
              </c:layout>
              <c:showVal val="1"/>
            </c:dLbl>
            <c:dLbl>
              <c:idx val="2"/>
              <c:layout>
                <c:manualLayout>
                  <c:x val="1.7006802721088441E-3"/>
                  <c:y val="2.7322576070833632E-7"/>
                </c:manualLayout>
              </c:layout>
              <c:showVal val="1"/>
            </c:dLbl>
            <c:txPr>
              <a:bodyPr/>
              <a:lstStyle/>
              <a:p>
                <a:pPr>
                  <a:defRPr sz="1200"/>
                </a:pPr>
                <a:endParaRPr lang="en-US"/>
              </a:p>
            </c:txPr>
            <c:showVal val="1"/>
          </c:dLbls>
          <c:cat>
            <c:numRef>
              <c:f>Sheet1!$A$2</c:f>
              <c:numCache>
                <c:formatCode>General</c:formatCode>
                <c:ptCount val="1"/>
              </c:numCache>
            </c:numRef>
          </c:cat>
          <c:val>
            <c:numRef>
              <c:f>Sheet1!$C$2</c:f>
              <c:numCache>
                <c:formatCode>#,##0%</c:formatCode>
                <c:ptCount val="1"/>
                <c:pt idx="0">
                  <c:v>0.78048780487804859</c:v>
                </c:pt>
              </c:numCache>
            </c:numRef>
          </c:val>
        </c:ser>
        <c:ser>
          <c:idx val="1"/>
          <c:order val="2"/>
          <c:tx>
            <c:strRef>
              <c:f>Sheet1!$D$1</c:f>
              <c:strCache>
                <c:ptCount val="1"/>
                <c:pt idx="0">
                  <c:v>Very satisfied</c:v>
                </c:pt>
              </c:strCache>
            </c:strRef>
          </c:tx>
          <c:spPr>
            <a:solidFill>
              <a:srgbClr val="009DD9"/>
            </a:solidFill>
          </c:spPr>
          <c:dLbls>
            <c:txPr>
              <a:bodyPr/>
              <a:lstStyle/>
              <a:p>
                <a:pPr>
                  <a:defRPr sz="1200">
                    <a:solidFill>
                      <a:schemeClr val="bg1"/>
                    </a:solidFill>
                  </a:defRPr>
                </a:pPr>
                <a:endParaRPr lang="en-US"/>
              </a:p>
            </c:txPr>
            <c:showVal val="1"/>
          </c:dLbls>
          <c:cat>
            <c:numRef>
              <c:f>Sheet1!$A$2</c:f>
              <c:numCache>
                <c:formatCode>General</c:formatCode>
                <c:ptCount val="1"/>
              </c:numCache>
            </c:numRef>
          </c:cat>
          <c:val>
            <c:numRef>
              <c:f>Sheet1!$D$2</c:f>
              <c:numCache>
                <c:formatCode>#,##0%</c:formatCode>
                <c:ptCount val="1"/>
                <c:pt idx="0">
                  <c:v>0.12195121951219511</c:v>
                </c:pt>
              </c:numCache>
            </c:numRef>
          </c:val>
        </c:ser>
        <c:gapWidth val="52"/>
        <c:overlap val="100"/>
        <c:axId val="111026176"/>
        <c:axId val="111027712"/>
      </c:barChart>
      <c:catAx>
        <c:axId val="111026176"/>
        <c:scaling>
          <c:orientation val="maxMin"/>
        </c:scaling>
        <c:axPos val="l"/>
        <c:numFmt formatCode="General" sourceLinked="1"/>
        <c:tickLblPos val="nextTo"/>
        <c:txPr>
          <a:bodyPr/>
          <a:lstStyle/>
          <a:p>
            <a:pPr>
              <a:defRPr sz="1150"/>
            </a:pPr>
            <a:endParaRPr lang="en-US"/>
          </a:p>
        </c:txPr>
        <c:crossAx val="111027712"/>
        <c:crosses val="autoZero"/>
        <c:auto val="1"/>
        <c:lblAlgn val="ctr"/>
        <c:lblOffset val="100"/>
      </c:catAx>
      <c:valAx>
        <c:axId val="111027712"/>
        <c:scaling>
          <c:orientation val="minMax"/>
        </c:scaling>
        <c:delete val="1"/>
        <c:axPos val="t"/>
        <c:numFmt formatCode="0%" sourceLinked="1"/>
        <c:tickLblPos val="none"/>
        <c:crossAx val="111026176"/>
        <c:crosses val="autoZero"/>
        <c:crossBetween val="between"/>
      </c:valAx>
    </c:plotArea>
    <c:legend>
      <c:legendPos val="b"/>
      <c:layout>
        <c:manualLayout>
          <c:xMode val="edge"/>
          <c:yMode val="edge"/>
          <c:x val="0.45677861695859445"/>
          <c:y val="0.71028933883264578"/>
          <c:w val="0.49120453693288346"/>
          <c:h val="0.16272653418322711"/>
        </c:manualLayout>
      </c:layout>
      <c:txPr>
        <a:bodyPr/>
        <a:lstStyle/>
        <a:p>
          <a:pPr>
            <a:defRPr sz="1200"/>
          </a:pPr>
          <a:endParaRPr lang="en-US"/>
        </a:p>
      </c:txPr>
    </c:legend>
    <c:plotVisOnly val="1"/>
    <c:dispBlanksAs val="gap"/>
  </c:chart>
  <c:txPr>
    <a:bodyPr/>
    <a:lstStyle/>
    <a:p>
      <a:pPr>
        <a:defRPr sz="1800"/>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58354402947336"/>
          <c:y val="2.7119432121313611E-2"/>
          <c:w val="0.41969431000024082"/>
          <c:h val="0.85561942067754482"/>
        </c:manualLayout>
      </c:layout>
      <c:barChart>
        <c:barDir val="bar"/>
        <c:grouping val="percentStacked"/>
        <c:ser>
          <c:idx val="2"/>
          <c:order val="0"/>
          <c:tx>
            <c:strRef>
              <c:f>Sheet1!$B$1</c:f>
              <c:strCache>
                <c:ptCount val="1"/>
                <c:pt idx="0">
                  <c:v>Don't Know</c:v>
                </c:pt>
              </c:strCache>
            </c:strRef>
          </c:tx>
          <c:spPr>
            <a:solidFill>
              <a:srgbClr val="D70036"/>
            </a:solidFill>
            <a:effectLst/>
          </c:spPr>
          <c:dLbls>
            <c:dLbl>
              <c:idx val="0"/>
              <c:layout>
                <c:manualLayout>
                  <c:x val="5.1020408163264686E-3"/>
                  <c:y val="0"/>
                </c:manualLayout>
              </c:layout>
              <c:dLblPos val="ctr"/>
              <c:showVal val="1"/>
            </c:dLbl>
            <c:txPr>
              <a:bodyPr/>
              <a:lstStyle/>
              <a:p>
                <a:pPr algn="ctr">
                  <a:defRPr lang="en-US" sz="1200" b="0" i="0" u="none" strike="noStrike" kern="1200" baseline="0">
                    <a:solidFill>
                      <a:schemeClr val="bg1"/>
                    </a:solidFill>
                    <a:latin typeface="+mn-lt"/>
                    <a:ea typeface="+mn-ea"/>
                    <a:cs typeface="+mn-cs"/>
                  </a:defRPr>
                </a:pPr>
                <a:endParaRPr lang="en-US"/>
              </a:p>
            </c:txPr>
            <c:dLblPos val="ctr"/>
            <c:showVal val="1"/>
          </c:dLbls>
          <c:cat>
            <c:strRef>
              <c:f>Sheet1!$A$2:$A$11</c:f>
              <c:strCache>
                <c:ptCount val="10"/>
                <c:pt idx="0">
                  <c:v>Communication of succession plan or elements thereof to key staff members and/or staff identified as prospective partners/business owners</c:v>
                </c:pt>
                <c:pt idx="1">
                  <c:v>Client retention plan in the event of succession</c:v>
                </c:pt>
                <c:pt idx="2">
                  <c:v>Plan for identification of high calibre, 
prospective partners/business owners</c:v>
                </c:pt>
                <c:pt idx="3">
                  <c:v>Succession issues to be dealt with in the event of incapacity or death</c:v>
                </c:pt>
                <c:pt idx="4">
                  <c:v>Exit Strategy</c:v>
                </c:pt>
                <c:pt idx="5">
                  <c:v>Reference the firm’s overall business plan</c:v>
                </c:pt>
                <c:pt idx="6">
                  <c:v>Goodwill valuation policy of the firm</c:v>
                </c:pt>
                <c:pt idx="7">
                  <c:v>Plan to deal with specific dynamics of succession in family run firms</c:v>
                </c:pt>
                <c:pt idx="8">
                  <c:v>Practice acquisition/merger plan</c:v>
                </c:pt>
                <c:pt idx="9">
                  <c:v>Process for appointment of mediator/facilitator/
arbitrator in the event of disagreement</c:v>
                </c:pt>
              </c:strCache>
            </c:strRef>
          </c:cat>
          <c:val>
            <c:numRef>
              <c:f>Sheet1!$B$2:$B$11</c:f>
              <c:numCache>
                <c:formatCode>0%</c:formatCode>
                <c:ptCount val="10"/>
                <c:pt idx="0">
                  <c:v>4.9019607843137289E-2</c:v>
                </c:pt>
                <c:pt idx="1">
                  <c:v>8.387096774193549E-2</c:v>
                </c:pt>
                <c:pt idx="2">
                  <c:v>9.0322580645161285E-2</c:v>
                </c:pt>
                <c:pt idx="3">
                  <c:v>9.0322580645161285E-2</c:v>
                </c:pt>
                <c:pt idx="4">
                  <c:v>0.10967741935483868</c:v>
                </c:pt>
                <c:pt idx="5">
                  <c:v>9.0322580645161285E-2</c:v>
                </c:pt>
                <c:pt idx="6">
                  <c:v>0.12258064516129034</c:v>
                </c:pt>
                <c:pt idx="7">
                  <c:v>0.1419354838709678</c:v>
                </c:pt>
                <c:pt idx="8">
                  <c:v>0.10967741935483868</c:v>
                </c:pt>
                <c:pt idx="9">
                  <c:v>0.15483870967741939</c:v>
                </c:pt>
              </c:numCache>
            </c:numRef>
          </c:val>
        </c:ser>
        <c:ser>
          <c:idx val="0"/>
          <c:order val="1"/>
          <c:tx>
            <c:strRef>
              <c:f>Sheet1!$C$1</c:f>
              <c:strCache>
                <c:ptCount val="1"/>
                <c:pt idx="0">
                  <c:v>Not at all Important</c:v>
                </c:pt>
              </c:strCache>
            </c:strRef>
          </c:tx>
          <c:spPr>
            <a:solidFill>
              <a:srgbClr val="F69493"/>
            </a:solidFill>
          </c:spPr>
          <c:dLbls>
            <c:dLbl>
              <c:idx val="1"/>
              <c:layout>
                <c:manualLayout>
                  <c:x val="5.1020408163265875E-3"/>
                  <c:y val="5.4645152141666491E-7"/>
                </c:manualLayout>
              </c:layout>
              <c:showVal val="1"/>
            </c:dLbl>
            <c:dLbl>
              <c:idx val="2"/>
              <c:layout>
                <c:manualLayout>
                  <c:x val="1.7006802721088441E-3"/>
                  <c:y val="2.7322576070833622E-7"/>
                </c:manualLayout>
              </c:layout>
              <c:showVal val="1"/>
            </c:dLbl>
            <c:txPr>
              <a:bodyPr/>
              <a:lstStyle/>
              <a:p>
                <a:pPr>
                  <a:defRPr sz="1200"/>
                </a:pPr>
                <a:endParaRPr lang="en-US"/>
              </a:p>
            </c:txPr>
            <c:showVal val="1"/>
          </c:dLbls>
          <c:cat>
            <c:strRef>
              <c:f>Sheet1!$A$2:$A$11</c:f>
              <c:strCache>
                <c:ptCount val="10"/>
                <c:pt idx="0">
                  <c:v>Communication of succession plan or elements thereof to key staff members and/or staff identified as prospective partners/business owners</c:v>
                </c:pt>
                <c:pt idx="1">
                  <c:v>Client retention plan in the event of succession</c:v>
                </c:pt>
                <c:pt idx="2">
                  <c:v>Plan for identification of high calibre, 
prospective partners/business owners</c:v>
                </c:pt>
                <c:pt idx="3">
                  <c:v>Succession issues to be dealt with in the event of incapacity or death</c:v>
                </c:pt>
                <c:pt idx="4">
                  <c:v>Exit Strategy</c:v>
                </c:pt>
                <c:pt idx="5">
                  <c:v>Reference the firm’s overall business plan</c:v>
                </c:pt>
                <c:pt idx="6">
                  <c:v>Goodwill valuation policy of the firm</c:v>
                </c:pt>
                <c:pt idx="7">
                  <c:v>Plan to deal with specific dynamics of succession in family run firms</c:v>
                </c:pt>
                <c:pt idx="8">
                  <c:v>Practice acquisition/merger plan</c:v>
                </c:pt>
                <c:pt idx="9">
                  <c:v>Process for appointment of mediator/facilitator/
arbitrator in the event of disagreement</c:v>
                </c:pt>
              </c:strCache>
            </c:strRef>
          </c:cat>
          <c:val>
            <c:numRef>
              <c:f>Sheet1!$C$2:$C$11</c:f>
              <c:numCache>
                <c:formatCode>0%</c:formatCode>
                <c:ptCount val="10"/>
                <c:pt idx="0">
                  <c:v>0.12745098039215688</c:v>
                </c:pt>
                <c:pt idx="1">
                  <c:v>0.12258064516129034</c:v>
                </c:pt>
                <c:pt idx="2">
                  <c:v>0.18709677419354839</c:v>
                </c:pt>
                <c:pt idx="3">
                  <c:v>0.12258064516129034</c:v>
                </c:pt>
                <c:pt idx="4">
                  <c:v>0.16129032258064518</c:v>
                </c:pt>
                <c:pt idx="5">
                  <c:v>0.18064516129032265</c:v>
                </c:pt>
                <c:pt idx="6">
                  <c:v>0.27096774193548395</c:v>
                </c:pt>
                <c:pt idx="7">
                  <c:v>0.3032258064516129</c:v>
                </c:pt>
                <c:pt idx="8">
                  <c:v>0.25161290322580654</c:v>
                </c:pt>
                <c:pt idx="9">
                  <c:v>0.34838709677419361</c:v>
                </c:pt>
              </c:numCache>
            </c:numRef>
          </c:val>
        </c:ser>
        <c:ser>
          <c:idx val="1"/>
          <c:order val="2"/>
          <c:tx>
            <c:strRef>
              <c:f>Sheet1!$D$1</c:f>
              <c:strCache>
                <c:ptCount val="1"/>
                <c:pt idx="0">
                  <c:v>Somewhat Important</c:v>
                </c:pt>
              </c:strCache>
            </c:strRef>
          </c:tx>
          <c:spPr>
            <a:solidFill>
              <a:srgbClr val="B6B6B9"/>
            </a:solidFill>
          </c:spPr>
          <c:dLbls>
            <c:txPr>
              <a:bodyPr/>
              <a:lstStyle/>
              <a:p>
                <a:pPr>
                  <a:defRPr sz="1200"/>
                </a:pPr>
                <a:endParaRPr lang="en-US"/>
              </a:p>
            </c:txPr>
            <c:showVal val="1"/>
          </c:dLbls>
          <c:cat>
            <c:strRef>
              <c:f>Sheet1!$A$2:$A$11</c:f>
              <c:strCache>
                <c:ptCount val="10"/>
                <c:pt idx="0">
                  <c:v>Communication of succession plan or elements thereof to key staff members and/or staff identified as prospective partners/business owners</c:v>
                </c:pt>
                <c:pt idx="1">
                  <c:v>Client retention plan in the event of succession</c:v>
                </c:pt>
                <c:pt idx="2">
                  <c:v>Plan for identification of high calibre, 
prospective partners/business owners</c:v>
                </c:pt>
                <c:pt idx="3">
                  <c:v>Succession issues to be dealt with in the event of incapacity or death</c:v>
                </c:pt>
                <c:pt idx="4">
                  <c:v>Exit Strategy</c:v>
                </c:pt>
                <c:pt idx="5">
                  <c:v>Reference the firm’s overall business plan</c:v>
                </c:pt>
                <c:pt idx="6">
                  <c:v>Goodwill valuation policy of the firm</c:v>
                </c:pt>
                <c:pt idx="7">
                  <c:v>Plan to deal with specific dynamics of succession in family run firms</c:v>
                </c:pt>
                <c:pt idx="8">
                  <c:v>Practice acquisition/merger plan</c:v>
                </c:pt>
                <c:pt idx="9">
                  <c:v>Process for appointment of mediator/facilitator/
arbitrator in the event of disagreement</c:v>
                </c:pt>
              </c:strCache>
            </c:strRef>
          </c:cat>
          <c:val>
            <c:numRef>
              <c:f>Sheet1!$D$2:$D$11</c:f>
              <c:numCache>
                <c:formatCode>0%</c:formatCode>
                <c:ptCount val="10"/>
                <c:pt idx="0">
                  <c:v>0.23529411764705888</c:v>
                </c:pt>
                <c:pt idx="1">
                  <c:v>0.27741935483870966</c:v>
                </c:pt>
                <c:pt idx="2">
                  <c:v>0.24516129032258066</c:v>
                </c:pt>
                <c:pt idx="3">
                  <c:v>0.3161290322580646</c:v>
                </c:pt>
                <c:pt idx="4">
                  <c:v>0.32258064516129037</c:v>
                </c:pt>
                <c:pt idx="5">
                  <c:v>0.34838709677419361</c:v>
                </c:pt>
                <c:pt idx="6">
                  <c:v>0.27741935483870966</c:v>
                </c:pt>
                <c:pt idx="7">
                  <c:v>0.29677419354838708</c:v>
                </c:pt>
                <c:pt idx="8">
                  <c:v>0.4</c:v>
                </c:pt>
                <c:pt idx="9">
                  <c:v>0.3161290322580646</c:v>
                </c:pt>
              </c:numCache>
            </c:numRef>
          </c:val>
        </c:ser>
        <c:ser>
          <c:idx val="3"/>
          <c:order val="3"/>
          <c:tx>
            <c:strRef>
              <c:f>Sheet1!$E$1</c:f>
              <c:strCache>
                <c:ptCount val="1"/>
                <c:pt idx="0">
                  <c:v>Very Important</c:v>
                </c:pt>
              </c:strCache>
            </c:strRef>
          </c:tx>
          <c:spPr>
            <a:solidFill>
              <a:srgbClr val="009DD9"/>
            </a:solidFill>
          </c:spPr>
          <c:dLbls>
            <c:txPr>
              <a:bodyPr/>
              <a:lstStyle/>
              <a:p>
                <a:pPr>
                  <a:defRPr sz="1200">
                    <a:solidFill>
                      <a:schemeClr val="bg1"/>
                    </a:solidFill>
                  </a:defRPr>
                </a:pPr>
                <a:endParaRPr lang="en-US"/>
              </a:p>
            </c:txPr>
            <c:showVal val="1"/>
          </c:dLbls>
          <c:cat>
            <c:strRef>
              <c:f>Sheet1!$A$2:$A$11</c:f>
              <c:strCache>
                <c:ptCount val="10"/>
                <c:pt idx="0">
                  <c:v>Communication of succession plan or elements thereof to key staff members and/or staff identified as prospective partners/business owners</c:v>
                </c:pt>
                <c:pt idx="1">
                  <c:v>Client retention plan in the event of succession</c:v>
                </c:pt>
                <c:pt idx="2">
                  <c:v>Plan for identification of high calibre, 
prospective partners/business owners</c:v>
                </c:pt>
                <c:pt idx="3">
                  <c:v>Succession issues to be dealt with in the event of incapacity or death</c:v>
                </c:pt>
                <c:pt idx="4">
                  <c:v>Exit Strategy</c:v>
                </c:pt>
                <c:pt idx="5">
                  <c:v>Reference the firm’s overall business plan</c:v>
                </c:pt>
                <c:pt idx="6">
                  <c:v>Goodwill valuation policy of the firm</c:v>
                </c:pt>
                <c:pt idx="7">
                  <c:v>Plan to deal with specific dynamics of succession in family run firms</c:v>
                </c:pt>
                <c:pt idx="8">
                  <c:v>Practice acquisition/merger plan</c:v>
                </c:pt>
                <c:pt idx="9">
                  <c:v>Process for appointment of mediator/facilitator/
arbitrator in the event of disagreement</c:v>
                </c:pt>
              </c:strCache>
            </c:strRef>
          </c:cat>
          <c:val>
            <c:numRef>
              <c:f>Sheet1!$E$2:$E$11</c:f>
              <c:numCache>
                <c:formatCode>0%</c:formatCode>
                <c:ptCount val="10"/>
                <c:pt idx="0">
                  <c:v>0.45098039215686286</c:v>
                </c:pt>
                <c:pt idx="1">
                  <c:v>0.34193548387096784</c:v>
                </c:pt>
                <c:pt idx="2">
                  <c:v>0.33548387096774207</c:v>
                </c:pt>
                <c:pt idx="3">
                  <c:v>0.32258064516129037</c:v>
                </c:pt>
                <c:pt idx="4">
                  <c:v>0.32903225806451619</c:v>
                </c:pt>
                <c:pt idx="5">
                  <c:v>0.3161290322580646</c:v>
                </c:pt>
                <c:pt idx="6">
                  <c:v>0.25806451612903231</c:v>
                </c:pt>
                <c:pt idx="7">
                  <c:v>0.19354838709677424</c:v>
                </c:pt>
                <c:pt idx="8">
                  <c:v>0.2</c:v>
                </c:pt>
                <c:pt idx="9">
                  <c:v>0.16129032258064518</c:v>
                </c:pt>
              </c:numCache>
            </c:numRef>
          </c:val>
        </c:ser>
        <c:ser>
          <c:idx val="4"/>
          <c:order val="4"/>
          <c:tx>
            <c:strRef>
              <c:f>Sheet1!$F$1</c:f>
              <c:strCache>
                <c:ptCount val="1"/>
                <c:pt idx="0">
                  <c:v>Extremely Important</c:v>
                </c:pt>
              </c:strCache>
            </c:strRef>
          </c:tx>
          <c:dLbls>
            <c:txPr>
              <a:bodyPr/>
              <a:lstStyle/>
              <a:p>
                <a:pPr algn="ctr">
                  <a:defRPr lang="en-US" sz="1200" b="0" i="0" u="none" strike="noStrike" kern="1200" baseline="0">
                    <a:solidFill>
                      <a:schemeClr val="tx2"/>
                    </a:solidFill>
                    <a:latin typeface="+mn-lt"/>
                    <a:ea typeface="+mn-ea"/>
                    <a:cs typeface="+mn-cs"/>
                  </a:defRPr>
                </a:pPr>
                <a:endParaRPr lang="en-US"/>
              </a:p>
            </c:txPr>
            <c:showVal val="1"/>
          </c:dLbls>
          <c:cat>
            <c:strRef>
              <c:f>Sheet1!$A$2:$A$11</c:f>
              <c:strCache>
                <c:ptCount val="10"/>
                <c:pt idx="0">
                  <c:v>Communication of succession plan or elements thereof to key staff members and/or staff identified as prospective partners/business owners</c:v>
                </c:pt>
                <c:pt idx="1">
                  <c:v>Client retention plan in the event of succession</c:v>
                </c:pt>
                <c:pt idx="2">
                  <c:v>Plan for identification of high calibre, 
prospective partners/business owners</c:v>
                </c:pt>
                <c:pt idx="3">
                  <c:v>Succession issues to be dealt with in the event of incapacity or death</c:v>
                </c:pt>
                <c:pt idx="4">
                  <c:v>Exit Strategy</c:v>
                </c:pt>
                <c:pt idx="5">
                  <c:v>Reference the firm’s overall business plan</c:v>
                </c:pt>
                <c:pt idx="6">
                  <c:v>Goodwill valuation policy of the firm</c:v>
                </c:pt>
                <c:pt idx="7">
                  <c:v>Plan to deal with specific dynamics of succession in family run firms</c:v>
                </c:pt>
                <c:pt idx="8">
                  <c:v>Practice acquisition/merger plan</c:v>
                </c:pt>
                <c:pt idx="9">
                  <c:v>Process for appointment of mediator/facilitator/
arbitrator in the event of disagreement</c:v>
                </c:pt>
              </c:strCache>
            </c:strRef>
          </c:cat>
          <c:val>
            <c:numRef>
              <c:f>Sheet1!$F$2:$F$11</c:f>
              <c:numCache>
                <c:formatCode>0%</c:formatCode>
                <c:ptCount val="10"/>
                <c:pt idx="0">
                  <c:v>0.1372549019607843</c:v>
                </c:pt>
                <c:pt idx="1">
                  <c:v>0.1741935483870968</c:v>
                </c:pt>
                <c:pt idx="2">
                  <c:v>0.1419354838709678</c:v>
                </c:pt>
                <c:pt idx="3">
                  <c:v>0.14838709677419357</c:v>
                </c:pt>
                <c:pt idx="4">
                  <c:v>7.7419354838709695E-2</c:v>
                </c:pt>
                <c:pt idx="5">
                  <c:v>6.4516129032258077E-2</c:v>
                </c:pt>
                <c:pt idx="6">
                  <c:v>7.0967741935483886E-2</c:v>
                </c:pt>
                <c:pt idx="7">
                  <c:v>6.4516129032258077E-2</c:v>
                </c:pt>
                <c:pt idx="8">
                  <c:v>3.8709677419354847E-2</c:v>
                </c:pt>
                <c:pt idx="9">
                  <c:v>1.9354838709677424E-2</c:v>
                </c:pt>
              </c:numCache>
            </c:numRef>
          </c:val>
        </c:ser>
        <c:gapWidth val="52"/>
        <c:overlap val="100"/>
        <c:axId val="111105152"/>
        <c:axId val="111106688"/>
      </c:barChart>
      <c:catAx>
        <c:axId val="111105152"/>
        <c:scaling>
          <c:orientation val="maxMin"/>
        </c:scaling>
        <c:axPos val="l"/>
        <c:numFmt formatCode="@" sourceLinked="1"/>
        <c:tickLblPos val="nextTo"/>
        <c:txPr>
          <a:bodyPr/>
          <a:lstStyle/>
          <a:p>
            <a:pPr>
              <a:defRPr sz="1050"/>
            </a:pPr>
            <a:endParaRPr lang="en-US"/>
          </a:p>
        </c:txPr>
        <c:crossAx val="111106688"/>
        <c:crosses val="autoZero"/>
        <c:auto val="1"/>
        <c:lblAlgn val="ctr"/>
        <c:lblOffset val="100"/>
      </c:catAx>
      <c:valAx>
        <c:axId val="111106688"/>
        <c:scaling>
          <c:orientation val="minMax"/>
        </c:scaling>
        <c:delete val="1"/>
        <c:axPos val="t"/>
        <c:numFmt formatCode="0%" sourceLinked="1"/>
        <c:tickLblPos val="none"/>
        <c:crossAx val="111105152"/>
        <c:crosses val="autoZero"/>
        <c:crossBetween val="between"/>
      </c:valAx>
    </c:plotArea>
    <c:legend>
      <c:legendPos val="b"/>
      <c:layout>
        <c:manualLayout>
          <c:xMode val="edge"/>
          <c:yMode val="edge"/>
          <c:x val="0.1015466816647919"/>
          <c:y val="0.89323211593952556"/>
          <c:w val="0.84039466396975604"/>
          <c:h val="6.30577265560891E-2"/>
        </c:manualLayout>
      </c:layout>
      <c:txPr>
        <a:bodyPr/>
        <a:lstStyle/>
        <a:p>
          <a:pPr>
            <a:defRPr sz="1100"/>
          </a:pPr>
          <a:endParaRPr lang="en-US"/>
        </a:p>
      </c:txPr>
    </c:legend>
    <c:plotVisOnly val="1"/>
    <c:dispBlanksAs val="gap"/>
  </c:chart>
  <c:txPr>
    <a:bodyPr/>
    <a:lstStyle/>
    <a:p>
      <a:pPr>
        <a:defRPr sz="1800"/>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981408573928256"/>
          <c:y val="2.7119432121313611E-2"/>
          <c:w val="0.40446374350265185"/>
          <c:h val="0.89228608923884456"/>
        </c:manualLayout>
      </c:layout>
      <c:barChart>
        <c:barDir val="bar"/>
        <c:grouping val="percentStacked"/>
        <c:ser>
          <c:idx val="2"/>
          <c:order val="0"/>
          <c:tx>
            <c:strRef>
              <c:f>Sheet1!$B$1</c:f>
              <c:strCache>
                <c:ptCount val="1"/>
                <c:pt idx="0">
                  <c:v>Not useful</c:v>
                </c:pt>
              </c:strCache>
            </c:strRef>
          </c:tx>
          <c:spPr>
            <a:solidFill>
              <a:srgbClr val="D70036"/>
            </a:solidFill>
            <a:effectLst/>
          </c:spPr>
          <c:dLbls>
            <c:dLbl>
              <c:idx val="0"/>
              <c:layout>
                <c:manualLayout>
                  <c:x val="5.1020408163264686E-3"/>
                  <c:y val="0"/>
                </c:manualLayout>
              </c:layout>
              <c:dLblPos val="ctr"/>
              <c:showVal val="1"/>
            </c:dLbl>
            <c:txPr>
              <a:bodyPr/>
              <a:lstStyle/>
              <a:p>
                <a:pPr algn="ctr">
                  <a:defRPr lang="en-US" sz="1200" b="0" i="0" u="none" strike="noStrike" kern="1200" baseline="0">
                    <a:solidFill>
                      <a:schemeClr val="bg1"/>
                    </a:solidFill>
                    <a:latin typeface="+mn-lt"/>
                    <a:ea typeface="+mn-ea"/>
                    <a:cs typeface="+mn-cs"/>
                  </a:defRPr>
                </a:pPr>
                <a:endParaRPr lang="en-US"/>
              </a:p>
            </c:txPr>
            <c:dLblPos val="ctr"/>
            <c:showVal val="1"/>
          </c:dLbls>
          <c:cat>
            <c:strRef>
              <c:f>Sheet1!$A$2:$A$15</c:f>
              <c:strCache>
                <c:ptCount val="14"/>
                <c:pt idx="0">
                  <c:v>Developing a business succession plan</c:v>
                </c:pt>
                <c:pt idx="1">
                  <c:v>Valuing a professional accountancy firm</c:v>
                </c:pt>
                <c:pt idx="2">
                  <c:v>Developing a successor within the firm</c:v>
                </c:pt>
                <c:pt idx="3">
                  <c:v>Developing partnership agreements</c:v>
                </c:pt>
                <c:pt idx="4">
                  <c:v>Developing a business continuity plan</c:v>
                </c:pt>
                <c:pt idx="5">
                  <c:v>Buying and selling a professional accountancy firm</c:v>
                </c:pt>
                <c:pt idx="6">
                  <c:v>Choosing a business exit strategy</c:v>
                </c:pt>
                <c:pt idx="7">
                  <c:v>Preparing a firm for sale</c:v>
                </c:pt>
                <c:pt idx="8">
                  <c:v>Structuring a merger with another practice</c:v>
                </c:pt>
                <c:pt idx="9">
                  <c:v>Finding a buyer</c:v>
                </c:pt>
                <c:pt idx="10">
                  <c:v>Professional indemnity insurance considerations for retiring members</c:v>
                </c:pt>
                <c:pt idx="11">
                  <c:v>Family succession planning for my business</c:v>
                </c:pt>
                <c:pt idx="12">
                  <c:v>Financing options for internal successors</c:v>
                </c:pt>
                <c:pt idx="13">
                  <c:v>Tax implications in business succession</c:v>
                </c:pt>
              </c:strCache>
            </c:strRef>
          </c:cat>
          <c:val>
            <c:numRef>
              <c:f>Sheet1!$B$2:$B$15</c:f>
              <c:numCache>
                <c:formatCode>#,##0%</c:formatCode>
                <c:ptCount val="14"/>
                <c:pt idx="0">
                  <c:v>0.18064516129032265</c:v>
                </c:pt>
                <c:pt idx="1">
                  <c:v>0.24516129032258066</c:v>
                </c:pt>
                <c:pt idx="2">
                  <c:v>0.23870967741935484</c:v>
                </c:pt>
                <c:pt idx="3">
                  <c:v>0.27741935483870966</c:v>
                </c:pt>
                <c:pt idx="4">
                  <c:v>0.16129032258064518</c:v>
                </c:pt>
                <c:pt idx="5">
                  <c:v>0.23870967741935484</c:v>
                </c:pt>
                <c:pt idx="6">
                  <c:v>0.2193548387096774</c:v>
                </c:pt>
                <c:pt idx="7">
                  <c:v>0.3032258064516129</c:v>
                </c:pt>
                <c:pt idx="8">
                  <c:v>0.29032258064516137</c:v>
                </c:pt>
                <c:pt idx="9">
                  <c:v>0.2838709677419356</c:v>
                </c:pt>
                <c:pt idx="10">
                  <c:v>0.24516129032258066</c:v>
                </c:pt>
                <c:pt idx="11">
                  <c:v>0.44516129032258062</c:v>
                </c:pt>
                <c:pt idx="12">
                  <c:v>0.29677419354838708</c:v>
                </c:pt>
                <c:pt idx="13">
                  <c:v>0.36774193548387096</c:v>
                </c:pt>
              </c:numCache>
            </c:numRef>
          </c:val>
        </c:ser>
        <c:ser>
          <c:idx val="0"/>
          <c:order val="1"/>
          <c:tx>
            <c:strRef>
              <c:f>Sheet1!$C$1</c:f>
              <c:strCache>
                <c:ptCount val="1"/>
                <c:pt idx="0">
                  <c:v>Somewhat useful</c:v>
                </c:pt>
              </c:strCache>
            </c:strRef>
          </c:tx>
          <c:spPr>
            <a:solidFill>
              <a:srgbClr val="B6B6B9"/>
            </a:solidFill>
          </c:spPr>
          <c:dLbls>
            <c:dLbl>
              <c:idx val="1"/>
              <c:layout>
                <c:manualLayout>
                  <c:x val="5.1020408163265875E-3"/>
                  <c:y val="5.4645152141666491E-7"/>
                </c:manualLayout>
              </c:layout>
              <c:showVal val="1"/>
            </c:dLbl>
            <c:dLbl>
              <c:idx val="2"/>
              <c:layout>
                <c:manualLayout>
                  <c:x val="1.7006802721088441E-3"/>
                  <c:y val="2.7322576070833622E-7"/>
                </c:manualLayout>
              </c:layout>
              <c:showVal val="1"/>
            </c:dLbl>
            <c:txPr>
              <a:bodyPr/>
              <a:lstStyle/>
              <a:p>
                <a:pPr>
                  <a:defRPr sz="1200"/>
                </a:pPr>
                <a:endParaRPr lang="en-US"/>
              </a:p>
            </c:txPr>
            <c:showVal val="1"/>
          </c:dLbls>
          <c:cat>
            <c:strRef>
              <c:f>Sheet1!$A$2:$A$15</c:f>
              <c:strCache>
                <c:ptCount val="14"/>
                <c:pt idx="0">
                  <c:v>Developing a business succession plan</c:v>
                </c:pt>
                <c:pt idx="1">
                  <c:v>Valuing a professional accountancy firm</c:v>
                </c:pt>
                <c:pt idx="2">
                  <c:v>Developing a successor within the firm</c:v>
                </c:pt>
                <c:pt idx="3">
                  <c:v>Developing partnership agreements</c:v>
                </c:pt>
                <c:pt idx="4">
                  <c:v>Developing a business continuity plan</c:v>
                </c:pt>
                <c:pt idx="5">
                  <c:v>Buying and selling a professional accountancy firm</c:v>
                </c:pt>
                <c:pt idx="6">
                  <c:v>Choosing a business exit strategy</c:v>
                </c:pt>
                <c:pt idx="7">
                  <c:v>Preparing a firm for sale</c:v>
                </c:pt>
                <c:pt idx="8">
                  <c:v>Structuring a merger with another practice</c:v>
                </c:pt>
                <c:pt idx="9">
                  <c:v>Finding a buyer</c:v>
                </c:pt>
                <c:pt idx="10">
                  <c:v>Professional indemnity insurance considerations for retiring members</c:v>
                </c:pt>
                <c:pt idx="11">
                  <c:v>Family succession planning for my business</c:v>
                </c:pt>
                <c:pt idx="12">
                  <c:v>Financing options for internal successors</c:v>
                </c:pt>
                <c:pt idx="13">
                  <c:v>Tax implications in business succession</c:v>
                </c:pt>
              </c:strCache>
            </c:strRef>
          </c:cat>
          <c:val>
            <c:numRef>
              <c:f>Sheet1!$C$2:$C$15</c:f>
              <c:numCache>
                <c:formatCode>#,##0%</c:formatCode>
                <c:ptCount val="14"/>
                <c:pt idx="0">
                  <c:v>0.50967741935483879</c:v>
                </c:pt>
                <c:pt idx="1">
                  <c:v>0.46451612903225814</c:v>
                </c:pt>
                <c:pt idx="2">
                  <c:v>0.47741935483870968</c:v>
                </c:pt>
                <c:pt idx="3">
                  <c:v>0.45161290322580661</c:v>
                </c:pt>
                <c:pt idx="4">
                  <c:v>0.59354838709677404</c:v>
                </c:pt>
                <c:pt idx="5">
                  <c:v>0.50967741935483879</c:v>
                </c:pt>
                <c:pt idx="6">
                  <c:v>0.52903225806451615</c:v>
                </c:pt>
                <c:pt idx="7">
                  <c:v>0.47096774193548391</c:v>
                </c:pt>
                <c:pt idx="8">
                  <c:v>0.47741935483870968</c:v>
                </c:pt>
                <c:pt idx="9">
                  <c:v>0.50322580645161297</c:v>
                </c:pt>
                <c:pt idx="10">
                  <c:v>0.54838709677419362</c:v>
                </c:pt>
                <c:pt idx="11">
                  <c:v>0.38064516129032261</c:v>
                </c:pt>
                <c:pt idx="12">
                  <c:v>0.52258064516129021</c:v>
                </c:pt>
                <c:pt idx="13">
                  <c:v>0.47096774193548391</c:v>
                </c:pt>
              </c:numCache>
            </c:numRef>
          </c:val>
        </c:ser>
        <c:ser>
          <c:idx val="1"/>
          <c:order val="2"/>
          <c:tx>
            <c:strRef>
              <c:f>Sheet1!$D$1</c:f>
              <c:strCache>
                <c:ptCount val="1"/>
                <c:pt idx="0">
                  <c:v>Very useful</c:v>
                </c:pt>
              </c:strCache>
            </c:strRef>
          </c:tx>
          <c:spPr>
            <a:solidFill>
              <a:srgbClr val="009DD9"/>
            </a:solidFill>
          </c:spPr>
          <c:dLbls>
            <c:txPr>
              <a:bodyPr/>
              <a:lstStyle/>
              <a:p>
                <a:pPr>
                  <a:defRPr sz="1200">
                    <a:solidFill>
                      <a:schemeClr val="bg1"/>
                    </a:solidFill>
                  </a:defRPr>
                </a:pPr>
                <a:endParaRPr lang="en-US"/>
              </a:p>
            </c:txPr>
            <c:showVal val="1"/>
          </c:dLbls>
          <c:cat>
            <c:strRef>
              <c:f>Sheet1!$A$2:$A$15</c:f>
              <c:strCache>
                <c:ptCount val="14"/>
                <c:pt idx="0">
                  <c:v>Developing a business succession plan</c:v>
                </c:pt>
                <c:pt idx="1">
                  <c:v>Valuing a professional accountancy firm</c:v>
                </c:pt>
                <c:pt idx="2">
                  <c:v>Developing a successor within the firm</c:v>
                </c:pt>
                <c:pt idx="3">
                  <c:v>Developing partnership agreements</c:v>
                </c:pt>
                <c:pt idx="4">
                  <c:v>Developing a business continuity plan</c:v>
                </c:pt>
                <c:pt idx="5">
                  <c:v>Buying and selling a professional accountancy firm</c:v>
                </c:pt>
                <c:pt idx="6">
                  <c:v>Choosing a business exit strategy</c:v>
                </c:pt>
                <c:pt idx="7">
                  <c:v>Preparing a firm for sale</c:v>
                </c:pt>
                <c:pt idx="8">
                  <c:v>Structuring a merger with another practice</c:v>
                </c:pt>
                <c:pt idx="9">
                  <c:v>Finding a buyer</c:v>
                </c:pt>
                <c:pt idx="10">
                  <c:v>Professional indemnity insurance considerations for retiring members</c:v>
                </c:pt>
                <c:pt idx="11">
                  <c:v>Family succession planning for my business</c:v>
                </c:pt>
                <c:pt idx="12">
                  <c:v>Financing options for internal successors</c:v>
                </c:pt>
                <c:pt idx="13">
                  <c:v>Tax implications in business succession</c:v>
                </c:pt>
              </c:strCache>
            </c:strRef>
          </c:cat>
          <c:val>
            <c:numRef>
              <c:f>Sheet1!$D$2:$D$15</c:f>
              <c:numCache>
                <c:formatCode>#,##0%</c:formatCode>
                <c:ptCount val="14"/>
                <c:pt idx="0">
                  <c:v>0.30967741935483883</c:v>
                </c:pt>
                <c:pt idx="1">
                  <c:v>0.29032258064516137</c:v>
                </c:pt>
                <c:pt idx="2">
                  <c:v>0.2838709677419356</c:v>
                </c:pt>
                <c:pt idx="3">
                  <c:v>0.27096774193548395</c:v>
                </c:pt>
                <c:pt idx="4">
                  <c:v>0.24516129032258066</c:v>
                </c:pt>
                <c:pt idx="5">
                  <c:v>0.25161290322580654</c:v>
                </c:pt>
                <c:pt idx="6">
                  <c:v>0.25161290322580654</c:v>
                </c:pt>
                <c:pt idx="7">
                  <c:v>0.22580645161290328</c:v>
                </c:pt>
                <c:pt idx="8">
                  <c:v>0.23225806451612907</c:v>
                </c:pt>
                <c:pt idx="9">
                  <c:v>0.21290322580645166</c:v>
                </c:pt>
                <c:pt idx="10">
                  <c:v>0.20645161290322581</c:v>
                </c:pt>
                <c:pt idx="11">
                  <c:v>0.1741935483870968</c:v>
                </c:pt>
                <c:pt idx="12">
                  <c:v>0.18064516129032265</c:v>
                </c:pt>
                <c:pt idx="13">
                  <c:v>0.16129032258064518</c:v>
                </c:pt>
              </c:numCache>
            </c:numRef>
          </c:val>
        </c:ser>
        <c:gapWidth val="52"/>
        <c:overlap val="100"/>
        <c:axId val="111502080"/>
        <c:axId val="111503616"/>
      </c:barChart>
      <c:catAx>
        <c:axId val="111502080"/>
        <c:scaling>
          <c:orientation val="maxMin"/>
        </c:scaling>
        <c:axPos val="l"/>
        <c:numFmt formatCode="@" sourceLinked="1"/>
        <c:tickLblPos val="nextTo"/>
        <c:txPr>
          <a:bodyPr/>
          <a:lstStyle/>
          <a:p>
            <a:pPr>
              <a:defRPr sz="1050"/>
            </a:pPr>
            <a:endParaRPr lang="en-US"/>
          </a:p>
        </c:txPr>
        <c:crossAx val="111503616"/>
        <c:crosses val="autoZero"/>
        <c:auto val="1"/>
        <c:lblAlgn val="ctr"/>
        <c:lblOffset val="100"/>
      </c:catAx>
      <c:valAx>
        <c:axId val="111503616"/>
        <c:scaling>
          <c:orientation val="minMax"/>
        </c:scaling>
        <c:delete val="1"/>
        <c:axPos val="t"/>
        <c:numFmt formatCode="0%" sourceLinked="1"/>
        <c:tickLblPos val="none"/>
        <c:crossAx val="111502080"/>
        <c:crosses val="autoZero"/>
        <c:crossBetween val="between"/>
      </c:valAx>
    </c:plotArea>
    <c:legend>
      <c:legendPos val="b"/>
      <c:layout>
        <c:manualLayout>
          <c:xMode val="edge"/>
          <c:yMode val="edge"/>
          <c:x val="0.3073289945899666"/>
          <c:y val="0.92207826622205391"/>
          <c:w val="0.53202086346350108"/>
          <c:h val="6.5716501543636244E-2"/>
        </c:manualLayout>
      </c:layout>
      <c:txPr>
        <a:bodyPr/>
        <a:lstStyle/>
        <a:p>
          <a:pPr>
            <a:defRPr sz="1200"/>
          </a:pPr>
          <a:endParaRPr lang="en-US"/>
        </a:p>
      </c:txPr>
    </c:legend>
    <c:plotVisOnly val="1"/>
    <c:dispBlanksAs val="gap"/>
  </c:chart>
  <c:txPr>
    <a:bodyPr/>
    <a:lstStyle/>
    <a:p>
      <a:pPr>
        <a:defRPr sz="1800"/>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597E-2"/>
          <c:w val="0.42733956589105254"/>
          <c:h val="0.94053480231971764"/>
        </c:manualLayout>
      </c:layout>
      <c:barChart>
        <c:barDir val="bar"/>
        <c:grouping val="clustered"/>
        <c:ser>
          <c:idx val="2"/>
          <c:order val="0"/>
          <c:tx>
            <c:strRef>
              <c:f>Sheet1!$B$1</c:f>
              <c:strCache>
                <c:ptCount val="1"/>
                <c:pt idx="0">
                  <c:v>Total</c:v>
                </c:pt>
              </c:strCache>
            </c:strRef>
          </c:tx>
          <c:spPr>
            <a:solidFill>
              <a:srgbClr val="009DD9"/>
            </a:solidFill>
            <a:effectLst/>
          </c:spPr>
          <c:dLbls>
            <c:dLbl>
              <c:idx val="4"/>
              <c:layout>
                <c:manualLayout>
                  <c:x val="4.964633658080883E-4"/>
                  <c:y val="-8.5443165758126507E-3"/>
                </c:manualLayout>
              </c:layout>
              <c:spPr/>
              <c:txPr>
                <a:bodyPr/>
                <a:lstStyle/>
                <a:p>
                  <a:pPr>
                    <a:defRPr sz="1200">
                      <a:solidFill>
                        <a:schemeClr val="tx1"/>
                      </a:solidFill>
                    </a:defRPr>
                  </a:pPr>
                  <a:endParaRPr lang="en-US"/>
                </a:p>
              </c:txPr>
              <c:dLblPos val="outEnd"/>
              <c:showVal val="1"/>
            </c:dLbl>
            <c:dLbl>
              <c:idx val="5"/>
              <c:tx>
                <c:rich>
                  <a:bodyPr/>
                  <a:lstStyle/>
                  <a:p>
                    <a:pPr>
                      <a:defRPr sz="1200">
                        <a:solidFill>
                          <a:schemeClr val="tx1"/>
                        </a:solidFill>
                      </a:defRPr>
                    </a:pPr>
                    <a:r>
                      <a:rPr lang="en-US" dirty="0" smtClean="0"/>
                      <a:t>&lt;1%</a:t>
                    </a:r>
                    <a:endParaRPr lang="en-US" dirty="0"/>
                  </a:p>
                </c:rich>
              </c:tx>
              <c:spPr/>
              <c:dLblPos val="inEnd"/>
              <c:showVal val="1"/>
            </c:dLbl>
            <c:txPr>
              <a:bodyPr/>
              <a:lstStyle/>
              <a:p>
                <a:pPr>
                  <a:defRPr sz="1200">
                    <a:solidFill>
                      <a:schemeClr val="bg1"/>
                    </a:solidFill>
                  </a:defRPr>
                </a:pPr>
                <a:endParaRPr lang="en-US"/>
              </a:p>
            </c:txPr>
            <c:dLblPos val="inEnd"/>
            <c:showVal val="1"/>
          </c:dLbls>
          <c:cat>
            <c:strRef>
              <c:f>Sheet1!$A$2:$A$5</c:f>
              <c:strCache>
                <c:ptCount val="4"/>
                <c:pt idx="0">
                  <c:v>Professional accountants</c:v>
                </c:pt>
                <c:pt idx="1">
                  <c:v>Administrative/Support Staff</c:v>
                </c:pt>
                <c:pt idx="2">
                  <c:v>Accounting technicians and non-designated accountants</c:v>
                </c:pt>
                <c:pt idx="3">
                  <c:v>Other staff who perform billable work</c:v>
                </c:pt>
              </c:strCache>
            </c:strRef>
          </c:cat>
          <c:val>
            <c:numRef>
              <c:f>Sheet1!$B$2:$B$5</c:f>
              <c:numCache>
                <c:formatCode>#,##0%</c:formatCode>
                <c:ptCount val="4"/>
                <c:pt idx="0">
                  <c:v>0.9494949494949495</c:v>
                </c:pt>
                <c:pt idx="1">
                  <c:v>0.83838383838383856</c:v>
                </c:pt>
                <c:pt idx="2">
                  <c:v>0.7070707070707074</c:v>
                </c:pt>
                <c:pt idx="3">
                  <c:v>0.55555555555555569</c:v>
                </c:pt>
              </c:numCache>
            </c:numRef>
          </c:val>
        </c:ser>
        <c:gapWidth val="52"/>
        <c:axId val="111861760"/>
        <c:axId val="111863296"/>
      </c:barChart>
      <c:catAx>
        <c:axId val="111861760"/>
        <c:scaling>
          <c:orientation val="maxMin"/>
        </c:scaling>
        <c:axPos val="l"/>
        <c:numFmt formatCode="@" sourceLinked="1"/>
        <c:tickLblPos val="nextTo"/>
        <c:txPr>
          <a:bodyPr/>
          <a:lstStyle/>
          <a:p>
            <a:pPr>
              <a:defRPr sz="1150"/>
            </a:pPr>
            <a:endParaRPr lang="en-US"/>
          </a:p>
        </c:txPr>
        <c:crossAx val="111863296"/>
        <c:crosses val="autoZero"/>
        <c:auto val="1"/>
        <c:lblAlgn val="ctr"/>
        <c:lblOffset val="100"/>
      </c:catAx>
      <c:valAx>
        <c:axId val="111863296"/>
        <c:scaling>
          <c:orientation val="minMax"/>
        </c:scaling>
        <c:delete val="1"/>
        <c:axPos val="t"/>
        <c:numFmt formatCode="#,##0%" sourceLinked="1"/>
        <c:tickLblPos val="none"/>
        <c:crossAx val="111861760"/>
        <c:crosses val="autoZero"/>
        <c:crossBetween val="between"/>
      </c:valAx>
    </c:plotArea>
    <c:plotVisOnly val="1"/>
    <c:dispBlanksAs val="gap"/>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611E-2"/>
          <c:w val="0.42733956589105254"/>
          <c:h val="0.94053480231971764"/>
        </c:manualLayout>
      </c:layout>
      <c:barChart>
        <c:barDir val="bar"/>
        <c:grouping val="clustered"/>
        <c:ser>
          <c:idx val="2"/>
          <c:order val="0"/>
          <c:tx>
            <c:strRef>
              <c:f>Sheet1!$B$1</c:f>
              <c:strCache>
                <c:ptCount val="1"/>
                <c:pt idx="0">
                  <c:v>Total</c:v>
                </c:pt>
              </c:strCache>
            </c:strRef>
          </c:tx>
          <c:spPr>
            <a:solidFill>
              <a:srgbClr val="009DD9"/>
            </a:solidFill>
            <a:effectLst/>
          </c:spPr>
          <c:dLbls>
            <c:txPr>
              <a:bodyPr/>
              <a:lstStyle/>
              <a:p>
                <a:pPr>
                  <a:defRPr sz="1200">
                    <a:solidFill>
                      <a:schemeClr val="bg1"/>
                    </a:solidFill>
                  </a:defRPr>
                </a:pPr>
                <a:endParaRPr lang="en-US"/>
              </a:p>
            </c:txPr>
            <c:dLblPos val="inEnd"/>
            <c:showVal val="1"/>
          </c:dLbls>
          <c:cat>
            <c:strRef>
              <c:f>Sheet1!$A$2:$A$6</c:f>
              <c:strCache>
                <c:ptCount val="5"/>
                <c:pt idx="0">
                  <c:v>Sole practitioner/owner</c:v>
                </c:pt>
                <c:pt idx="1">
                  <c:v>Employee or consultant in a public practice firm with multiple owners/partners</c:v>
                </c:pt>
                <c:pt idx="2">
                  <c:v>Employee or consultant of a sole practitioner/owner in public practice</c:v>
                </c:pt>
                <c:pt idx="3">
                  <c:v>Managing Partner/Managing Owner/Managing Director</c:v>
                </c:pt>
                <c:pt idx="4">
                  <c:v>Partner/owner - other than Managing Partner/Managing Owner</c:v>
                </c:pt>
              </c:strCache>
            </c:strRef>
          </c:cat>
          <c:val>
            <c:numRef>
              <c:f>Sheet1!$B$2:$B$6</c:f>
              <c:numCache>
                <c:formatCode>#,##0%</c:formatCode>
                <c:ptCount val="5"/>
                <c:pt idx="0">
                  <c:v>0.40155440414507776</c:v>
                </c:pt>
                <c:pt idx="1">
                  <c:v>0.24870466321243526</c:v>
                </c:pt>
                <c:pt idx="2">
                  <c:v>9.3264248704663252E-2</c:v>
                </c:pt>
                <c:pt idx="3">
                  <c:v>0.13730569948186533</c:v>
                </c:pt>
                <c:pt idx="4">
                  <c:v>0.11917098445595856</c:v>
                </c:pt>
              </c:numCache>
            </c:numRef>
          </c:val>
        </c:ser>
        <c:gapWidth val="52"/>
        <c:axId val="86074880"/>
        <c:axId val="98679424"/>
      </c:barChart>
      <c:catAx>
        <c:axId val="86074880"/>
        <c:scaling>
          <c:orientation val="maxMin"/>
        </c:scaling>
        <c:axPos val="l"/>
        <c:numFmt formatCode="@" sourceLinked="1"/>
        <c:tickLblPos val="nextTo"/>
        <c:txPr>
          <a:bodyPr/>
          <a:lstStyle/>
          <a:p>
            <a:pPr>
              <a:defRPr sz="1150"/>
            </a:pPr>
            <a:endParaRPr lang="en-US"/>
          </a:p>
        </c:txPr>
        <c:crossAx val="98679424"/>
        <c:crosses val="autoZero"/>
        <c:auto val="1"/>
        <c:lblAlgn val="ctr"/>
        <c:lblOffset val="100"/>
      </c:catAx>
      <c:valAx>
        <c:axId val="98679424"/>
        <c:scaling>
          <c:orientation val="minMax"/>
        </c:scaling>
        <c:delete val="1"/>
        <c:axPos val="t"/>
        <c:numFmt formatCode="#,##0%" sourceLinked="1"/>
        <c:tickLblPos val="none"/>
        <c:crossAx val="86074880"/>
        <c:crosses val="autoZero"/>
        <c:crossBetween val="between"/>
      </c:valAx>
    </c:plotArea>
    <c:plotVisOnly val="1"/>
    <c:dispBlanksAs val="gap"/>
  </c:chart>
  <c:txPr>
    <a:bodyPr/>
    <a:lstStyle/>
    <a:p>
      <a:pPr>
        <a:defRPr sz="1800"/>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611E-2"/>
          <c:w val="0.42733956589105276"/>
          <c:h val="0.94053480231971764"/>
        </c:manualLayout>
      </c:layout>
      <c:barChart>
        <c:barDir val="bar"/>
        <c:grouping val="clustered"/>
        <c:ser>
          <c:idx val="2"/>
          <c:order val="0"/>
          <c:tx>
            <c:strRef>
              <c:f>Sheet1!$B$1</c:f>
              <c:strCache>
                <c:ptCount val="1"/>
                <c:pt idx="0">
                  <c:v>Total</c:v>
                </c:pt>
              </c:strCache>
            </c:strRef>
          </c:tx>
          <c:spPr>
            <a:solidFill>
              <a:srgbClr val="009DD9"/>
            </a:solidFill>
            <a:effectLst/>
          </c:spPr>
          <c:dLbls>
            <c:dLbl>
              <c:idx val="1"/>
              <c:layout>
                <c:manualLayout>
                  <c:x val="-1.044196805907736E-2"/>
                  <c:y val="0"/>
                </c:manualLayout>
              </c:layout>
              <c:spPr/>
              <c:txPr>
                <a:bodyPr/>
                <a:lstStyle/>
                <a:p>
                  <a:pPr>
                    <a:defRPr sz="1200">
                      <a:solidFill>
                        <a:schemeClr val="tx1"/>
                      </a:solidFill>
                    </a:defRPr>
                  </a:pPr>
                  <a:endParaRPr lang="en-US"/>
                </a:p>
              </c:txPr>
              <c:dLblPos val="outEnd"/>
              <c:showVal val="1"/>
            </c:dLbl>
            <c:dLbl>
              <c:idx val="2"/>
              <c:layout>
                <c:manualLayout>
                  <c:x val="-1.044196805907736E-2"/>
                  <c:y val="-7.8346673280123175E-17"/>
                </c:manualLayout>
              </c:layout>
              <c:spPr/>
              <c:txPr>
                <a:bodyPr/>
                <a:lstStyle/>
                <a:p>
                  <a:pPr>
                    <a:defRPr sz="1200">
                      <a:solidFill>
                        <a:schemeClr val="tx1"/>
                      </a:solidFill>
                    </a:defRPr>
                  </a:pPr>
                  <a:endParaRPr lang="en-US"/>
                </a:p>
              </c:txPr>
              <c:dLblPos val="outEnd"/>
              <c:showVal val="1"/>
            </c:dLbl>
            <c:txPr>
              <a:bodyPr/>
              <a:lstStyle/>
              <a:p>
                <a:pPr>
                  <a:defRPr sz="1200">
                    <a:solidFill>
                      <a:schemeClr val="bg1"/>
                    </a:solidFill>
                  </a:defRPr>
                </a:pPr>
                <a:endParaRPr lang="en-US"/>
              </a:p>
            </c:txPr>
            <c:dLblPos val="inEnd"/>
            <c:showVal val="1"/>
          </c:dLbls>
          <c:cat>
            <c:strRef>
              <c:f>Sheet1!$A$2:$A$5</c:f>
              <c:strCache>
                <c:ptCount val="4"/>
                <c:pt idx="0">
                  <c:v>2-5 partners/principals</c:v>
                </c:pt>
                <c:pt idx="1">
                  <c:v>6-10 partners/principals</c:v>
                </c:pt>
                <c:pt idx="2">
                  <c:v>11-20 partners/principals</c:v>
                </c:pt>
                <c:pt idx="3">
                  <c:v>More than 20 partners/principals</c:v>
                </c:pt>
              </c:strCache>
            </c:strRef>
          </c:cat>
          <c:val>
            <c:numRef>
              <c:f>Sheet1!$B$2:$B$5</c:f>
              <c:numCache>
                <c:formatCode>#,##0%</c:formatCode>
                <c:ptCount val="4"/>
                <c:pt idx="0">
                  <c:v>0.6060606060606063</c:v>
                </c:pt>
                <c:pt idx="1">
                  <c:v>7.0707070707070704E-2</c:v>
                </c:pt>
                <c:pt idx="2">
                  <c:v>7.0707070707070704E-2</c:v>
                </c:pt>
                <c:pt idx="3">
                  <c:v>0.25252525252525254</c:v>
                </c:pt>
              </c:numCache>
            </c:numRef>
          </c:val>
        </c:ser>
        <c:dLbls>
          <c:showVal val="1"/>
        </c:dLbls>
        <c:gapWidth val="52"/>
        <c:axId val="111815680"/>
        <c:axId val="112067328"/>
      </c:barChart>
      <c:catAx>
        <c:axId val="111815680"/>
        <c:scaling>
          <c:orientation val="maxMin"/>
        </c:scaling>
        <c:axPos val="l"/>
        <c:numFmt formatCode="@" sourceLinked="1"/>
        <c:tickLblPos val="nextTo"/>
        <c:txPr>
          <a:bodyPr/>
          <a:lstStyle/>
          <a:p>
            <a:pPr>
              <a:defRPr sz="1150"/>
            </a:pPr>
            <a:endParaRPr lang="en-US"/>
          </a:p>
        </c:txPr>
        <c:crossAx val="112067328"/>
        <c:crosses val="autoZero"/>
        <c:auto val="1"/>
        <c:lblAlgn val="ctr"/>
        <c:lblOffset val="100"/>
      </c:catAx>
      <c:valAx>
        <c:axId val="112067328"/>
        <c:scaling>
          <c:orientation val="minMax"/>
        </c:scaling>
        <c:delete val="1"/>
        <c:axPos val="t"/>
        <c:numFmt formatCode="#,##0%" sourceLinked="1"/>
        <c:tickLblPos val="none"/>
        <c:crossAx val="111815680"/>
        <c:crosses val="autoZero"/>
        <c:crossBetween val="between"/>
      </c:valAx>
    </c:plotArea>
    <c:plotVisOnly val="1"/>
    <c:dispBlanksAs val="gap"/>
  </c:chart>
  <c:txPr>
    <a:bodyPr/>
    <a:lstStyle/>
    <a:p>
      <a:pPr>
        <a:defRPr sz="1800"/>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604E-2"/>
          <c:w val="0.48704097622125686"/>
          <c:h val="0.94053480231971764"/>
        </c:manualLayout>
      </c:layout>
      <c:barChart>
        <c:barDir val="bar"/>
        <c:grouping val="clustered"/>
        <c:ser>
          <c:idx val="2"/>
          <c:order val="0"/>
          <c:tx>
            <c:strRef>
              <c:f>Sheet1!$B$1</c:f>
              <c:strCache>
                <c:ptCount val="1"/>
                <c:pt idx="0">
                  <c:v>Total</c:v>
                </c:pt>
              </c:strCache>
            </c:strRef>
          </c:tx>
          <c:spPr>
            <a:solidFill>
              <a:srgbClr val="009DD9"/>
            </a:solidFill>
            <a:effectLst/>
          </c:spPr>
          <c:dLbls>
            <c:dLbl>
              <c:idx val="4"/>
              <c:layout>
                <c:manualLayout>
                  <c:x val="-8.9898794430357212E-2"/>
                  <c:y val="2.3554747964196851E-6"/>
                </c:manualLayout>
              </c:layout>
              <c:dLblPos val="outEnd"/>
              <c:showVal val="1"/>
            </c:dLbl>
            <c:dLbl>
              <c:idx val="6"/>
              <c:layout>
                <c:manualLayout>
                  <c:x val="-6.4253303082877364E-3"/>
                  <c:y val="-8.5463355542095727E-3"/>
                </c:manualLayout>
              </c:layout>
              <c:spPr/>
              <c:txPr>
                <a:bodyPr/>
                <a:lstStyle/>
                <a:p>
                  <a:pPr>
                    <a:defRPr sz="1200">
                      <a:solidFill>
                        <a:schemeClr val="tx2">
                          <a:lumMod val="95000"/>
                          <a:lumOff val="5000"/>
                        </a:schemeClr>
                      </a:solidFill>
                    </a:defRPr>
                  </a:pPr>
                  <a:endParaRPr lang="en-US"/>
                </a:p>
              </c:txPr>
              <c:dLblPos val="outEnd"/>
              <c:showVal val="1"/>
            </c:dLbl>
            <c:txPr>
              <a:bodyPr/>
              <a:lstStyle/>
              <a:p>
                <a:pPr>
                  <a:defRPr sz="1200">
                    <a:solidFill>
                      <a:schemeClr val="bg1"/>
                    </a:solidFill>
                  </a:defRPr>
                </a:pPr>
                <a:endParaRPr lang="en-US"/>
              </a:p>
            </c:txPr>
            <c:dLblPos val="inEnd"/>
            <c:showVal val="1"/>
          </c:dLbls>
          <c:cat>
            <c:strRef>
              <c:f>Sheet1!$A$2:$A$8</c:f>
              <c:strCache>
                <c:ptCount val="7"/>
                <c:pt idx="0">
                  <c:v>Yes, in the next 12 months</c:v>
                </c:pt>
                <c:pt idx="1">
                  <c:v>Yes, in the next 1-2 years</c:v>
                </c:pt>
                <c:pt idx="2">
                  <c:v>Yes, in the next 3-5 years</c:v>
                </c:pt>
                <c:pt idx="3">
                  <c:v>Yes, beyond five years</c:v>
                </c:pt>
                <c:pt idx="4">
                  <c:v>Yes, all of the above</c:v>
                </c:pt>
                <c:pt idx="5">
                  <c:v>No</c:v>
                </c:pt>
                <c:pt idx="6">
                  <c:v>Don't know</c:v>
                </c:pt>
              </c:strCache>
            </c:strRef>
          </c:cat>
          <c:val>
            <c:numRef>
              <c:f>Sheet1!$B$2:$B$8</c:f>
              <c:numCache>
                <c:formatCode>#,##0%</c:formatCode>
                <c:ptCount val="7"/>
                <c:pt idx="0">
                  <c:v>6.0606060606060622E-2</c:v>
                </c:pt>
                <c:pt idx="1">
                  <c:v>5.0505050505050483E-2</c:v>
                </c:pt>
                <c:pt idx="2">
                  <c:v>0.17171717171717182</c:v>
                </c:pt>
                <c:pt idx="3">
                  <c:v>0.24242424242424249</c:v>
                </c:pt>
                <c:pt idx="4">
                  <c:v>0.19191919191919196</c:v>
                </c:pt>
                <c:pt idx="5">
                  <c:v>0.28282828282828293</c:v>
                </c:pt>
                <c:pt idx="6">
                  <c:v>7.0707070707070704E-2</c:v>
                </c:pt>
              </c:numCache>
            </c:numRef>
          </c:val>
        </c:ser>
        <c:gapWidth val="52"/>
        <c:axId val="112102784"/>
        <c:axId val="112215168"/>
      </c:barChart>
      <c:catAx>
        <c:axId val="112102784"/>
        <c:scaling>
          <c:orientation val="maxMin"/>
        </c:scaling>
        <c:axPos val="l"/>
        <c:numFmt formatCode="@" sourceLinked="1"/>
        <c:tickLblPos val="nextTo"/>
        <c:txPr>
          <a:bodyPr/>
          <a:lstStyle/>
          <a:p>
            <a:pPr>
              <a:defRPr sz="1150"/>
            </a:pPr>
            <a:endParaRPr lang="en-US"/>
          </a:p>
        </c:txPr>
        <c:crossAx val="112215168"/>
        <c:crosses val="autoZero"/>
        <c:auto val="1"/>
        <c:lblAlgn val="ctr"/>
        <c:lblOffset val="100"/>
      </c:catAx>
      <c:valAx>
        <c:axId val="112215168"/>
        <c:scaling>
          <c:orientation val="minMax"/>
        </c:scaling>
        <c:delete val="1"/>
        <c:axPos val="t"/>
        <c:numFmt formatCode="#,##0%" sourceLinked="1"/>
        <c:tickLblPos val="none"/>
        <c:crossAx val="112102784"/>
        <c:crosses val="autoZero"/>
        <c:crossBetween val="between"/>
      </c:valAx>
    </c:plotArea>
    <c:plotVisOnly val="1"/>
    <c:dispBlanksAs val="gap"/>
  </c:chart>
  <c:txPr>
    <a:bodyPr/>
    <a:lstStyle/>
    <a:p>
      <a:pPr>
        <a:defRPr sz="1800"/>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625E-2"/>
          <c:w val="0.42733956589105315"/>
          <c:h val="0.85561942067754515"/>
        </c:manualLayout>
      </c:layout>
      <c:barChart>
        <c:barDir val="bar"/>
        <c:grouping val="percentStacked"/>
        <c:ser>
          <c:idx val="2"/>
          <c:order val="0"/>
          <c:tx>
            <c:strRef>
              <c:f>Sheet1!$B$1</c:f>
              <c:strCache>
                <c:ptCount val="1"/>
                <c:pt idx="0">
                  <c:v>Don't Know</c:v>
                </c:pt>
              </c:strCache>
            </c:strRef>
          </c:tx>
          <c:spPr>
            <a:solidFill>
              <a:srgbClr val="D70036"/>
            </a:solidFill>
            <a:effectLst/>
          </c:spPr>
          <c:dLbls>
            <c:dLbl>
              <c:idx val="0"/>
              <c:layout/>
              <c:showVal val="1"/>
            </c:dLbl>
            <c:dLbl>
              <c:idx val="1"/>
              <c:layout>
                <c:manualLayout>
                  <c:x val="5.1020408163265285E-3"/>
                  <c:y val="0"/>
                </c:manualLayout>
              </c:layout>
              <c:dLblPos val="ctr"/>
              <c:showVal val="1"/>
            </c:dLbl>
            <c:dLbl>
              <c:idx val="2"/>
              <c:layout>
                <c:manualLayout>
                  <c:x val="3.4013605442176917E-3"/>
                  <c:y val="0"/>
                </c:manualLayout>
              </c:layout>
              <c:dLblPos val="ctr"/>
              <c:showVal val="1"/>
            </c:dLbl>
            <c:dLbl>
              <c:idx val="5"/>
              <c:layout/>
              <c:showVal val="1"/>
            </c:dLbl>
            <c:txPr>
              <a:bodyPr/>
              <a:lstStyle/>
              <a:p>
                <a:pPr algn="ctr">
                  <a:defRPr lang="en-US" sz="1200" b="0" i="0" u="none" strike="noStrike" kern="1200" baseline="0">
                    <a:solidFill>
                      <a:schemeClr val="bg1"/>
                    </a:solidFill>
                    <a:latin typeface="+mn-lt"/>
                    <a:ea typeface="+mn-ea"/>
                    <a:cs typeface="+mn-cs"/>
                  </a:defRPr>
                </a:pPr>
                <a:endParaRPr lang="en-US"/>
              </a:p>
            </c:txPr>
            <c:dLblPos val="ctr"/>
            <c:showVal val="1"/>
          </c:dLbls>
          <c:cat>
            <c:strRef>
              <c:f>Sheet1!$A$2:$A$7</c:f>
              <c:strCache>
                <c:ptCount val="6"/>
                <c:pt idx="0">
                  <c:v>Not fully retire but remain a consultant to the firm after transferring ownership to a successor</c:v>
                </c:pt>
                <c:pt idx="1">
                  <c:v>Sell share of business to other partners in firm</c:v>
                </c:pt>
                <c:pt idx="2">
                  <c:v>Merge with another practice prior to retirement</c:v>
                </c:pt>
                <c:pt idx="3">
                  <c:v>Sell entire firm</c:v>
                </c:pt>
                <c:pt idx="4">
                  <c:v>Sell share of business to an external partner</c:v>
                </c:pt>
                <c:pt idx="5">
                  <c:v>Sell share of business to a non-partner in firm</c:v>
                </c:pt>
              </c:strCache>
            </c:strRef>
          </c:cat>
          <c:val>
            <c:numRef>
              <c:f>Sheet1!$B$2:$B$7</c:f>
              <c:numCache>
                <c:formatCode>0%</c:formatCode>
                <c:ptCount val="6"/>
                <c:pt idx="0">
                  <c:v>3.03030303030303E-2</c:v>
                </c:pt>
                <c:pt idx="1">
                  <c:v>7.0707070707070704E-2</c:v>
                </c:pt>
                <c:pt idx="2">
                  <c:v>6.0606060606060615E-2</c:v>
                </c:pt>
                <c:pt idx="3">
                  <c:v>6.0606060606060615E-2</c:v>
                </c:pt>
                <c:pt idx="4">
                  <c:v>8.0808080808080829E-2</c:v>
                </c:pt>
                <c:pt idx="5">
                  <c:v>7.0707070707070704E-2</c:v>
                </c:pt>
              </c:numCache>
            </c:numRef>
          </c:val>
        </c:ser>
        <c:ser>
          <c:idx val="0"/>
          <c:order val="1"/>
          <c:tx>
            <c:strRef>
              <c:f>Sheet1!$C$1</c:f>
              <c:strCache>
                <c:ptCount val="1"/>
                <c:pt idx="0">
                  <c:v>1 - Will not consider</c:v>
                </c:pt>
              </c:strCache>
            </c:strRef>
          </c:tx>
          <c:spPr>
            <a:solidFill>
              <a:srgbClr val="F69493"/>
            </a:solidFill>
          </c:spPr>
          <c:dLbls>
            <c:dLbl>
              <c:idx val="1"/>
              <c:layout>
                <c:manualLayout>
                  <c:x val="5.1020408163265875E-3"/>
                  <c:y val="5.4645152141666491E-7"/>
                </c:manualLayout>
              </c:layout>
              <c:showVal val="1"/>
            </c:dLbl>
            <c:dLbl>
              <c:idx val="2"/>
              <c:layout>
                <c:manualLayout>
                  <c:x val="1.7006802721088441E-3"/>
                  <c:y val="2.7322576070833648E-7"/>
                </c:manualLayout>
              </c:layout>
              <c:showVal val="1"/>
            </c:dLbl>
            <c:txPr>
              <a:bodyPr/>
              <a:lstStyle/>
              <a:p>
                <a:pPr>
                  <a:defRPr sz="1200"/>
                </a:pPr>
                <a:endParaRPr lang="en-US"/>
              </a:p>
            </c:txPr>
            <c:showVal val="1"/>
          </c:dLbls>
          <c:cat>
            <c:strRef>
              <c:f>Sheet1!$A$2:$A$7</c:f>
              <c:strCache>
                <c:ptCount val="6"/>
                <c:pt idx="0">
                  <c:v>Not fully retire but remain a consultant to the firm after transferring ownership to a successor</c:v>
                </c:pt>
                <c:pt idx="1">
                  <c:v>Sell share of business to other partners in firm</c:v>
                </c:pt>
                <c:pt idx="2">
                  <c:v>Merge with another practice prior to retirement</c:v>
                </c:pt>
                <c:pt idx="3">
                  <c:v>Sell entire firm</c:v>
                </c:pt>
                <c:pt idx="4">
                  <c:v>Sell share of business to an external partner</c:v>
                </c:pt>
                <c:pt idx="5">
                  <c:v>Sell share of business to a non-partner in firm</c:v>
                </c:pt>
              </c:strCache>
            </c:strRef>
          </c:cat>
          <c:val>
            <c:numRef>
              <c:f>Sheet1!$C$2:$C$7</c:f>
              <c:numCache>
                <c:formatCode>0%</c:formatCode>
                <c:ptCount val="6"/>
                <c:pt idx="0">
                  <c:v>0.12121212121212123</c:v>
                </c:pt>
                <c:pt idx="1">
                  <c:v>0.14141414141414144</c:v>
                </c:pt>
                <c:pt idx="2">
                  <c:v>0.33333333333333337</c:v>
                </c:pt>
                <c:pt idx="3">
                  <c:v>0.37373737373737381</c:v>
                </c:pt>
                <c:pt idx="4">
                  <c:v>0.37373737373737381</c:v>
                </c:pt>
                <c:pt idx="5">
                  <c:v>0.52525252525252519</c:v>
                </c:pt>
              </c:numCache>
            </c:numRef>
          </c:val>
        </c:ser>
        <c:ser>
          <c:idx val="1"/>
          <c:order val="2"/>
          <c:tx>
            <c:strRef>
              <c:f>Sheet1!$D$1</c:f>
              <c:strCache>
                <c:ptCount val="1"/>
                <c:pt idx="0">
                  <c:v>2 - Unlikely to consider</c:v>
                </c:pt>
              </c:strCache>
            </c:strRef>
          </c:tx>
          <c:spPr>
            <a:solidFill>
              <a:srgbClr val="B6B6B9"/>
            </a:solidFill>
          </c:spPr>
          <c:dLbls>
            <c:txPr>
              <a:bodyPr/>
              <a:lstStyle/>
              <a:p>
                <a:pPr>
                  <a:defRPr sz="1200"/>
                </a:pPr>
                <a:endParaRPr lang="en-US"/>
              </a:p>
            </c:txPr>
            <c:showVal val="1"/>
          </c:dLbls>
          <c:cat>
            <c:strRef>
              <c:f>Sheet1!$A$2:$A$7</c:f>
              <c:strCache>
                <c:ptCount val="6"/>
                <c:pt idx="0">
                  <c:v>Not fully retire but remain a consultant to the firm after transferring ownership to a successor</c:v>
                </c:pt>
                <c:pt idx="1">
                  <c:v>Sell share of business to other partners in firm</c:v>
                </c:pt>
                <c:pt idx="2">
                  <c:v>Merge with another practice prior to retirement</c:v>
                </c:pt>
                <c:pt idx="3">
                  <c:v>Sell entire firm</c:v>
                </c:pt>
                <c:pt idx="4">
                  <c:v>Sell share of business to an external partner</c:v>
                </c:pt>
                <c:pt idx="5">
                  <c:v>Sell share of business to a non-partner in firm</c:v>
                </c:pt>
              </c:strCache>
            </c:strRef>
          </c:cat>
          <c:val>
            <c:numRef>
              <c:f>Sheet1!$D$2:$D$7</c:f>
              <c:numCache>
                <c:formatCode>0%</c:formatCode>
                <c:ptCount val="6"/>
                <c:pt idx="0">
                  <c:v>5.050505050505049E-2</c:v>
                </c:pt>
                <c:pt idx="1">
                  <c:v>6.0606060606060615E-2</c:v>
                </c:pt>
                <c:pt idx="2">
                  <c:v>0.15151515151515157</c:v>
                </c:pt>
                <c:pt idx="3">
                  <c:v>0.14141414141414144</c:v>
                </c:pt>
                <c:pt idx="4">
                  <c:v>0.16161616161616166</c:v>
                </c:pt>
                <c:pt idx="5">
                  <c:v>0.14141414141414144</c:v>
                </c:pt>
              </c:numCache>
            </c:numRef>
          </c:val>
        </c:ser>
        <c:ser>
          <c:idx val="3"/>
          <c:order val="3"/>
          <c:tx>
            <c:strRef>
              <c:f>Sheet1!$E$1</c:f>
              <c:strCache>
                <c:ptCount val="1"/>
                <c:pt idx="0">
                  <c:v>3 - Might consider</c:v>
                </c:pt>
              </c:strCache>
            </c:strRef>
          </c:tx>
          <c:spPr>
            <a:solidFill>
              <a:srgbClr val="6ECFF6"/>
            </a:solidFill>
          </c:spPr>
          <c:dLbls>
            <c:dLbl>
              <c:idx val="6"/>
              <c:layout>
                <c:manualLayout>
                  <c:x val="2.0408163265306142E-2"/>
                  <c:y val="5.4645152141666491E-7"/>
                </c:manualLayout>
              </c:layout>
              <c:showVal val="1"/>
            </c:dLbl>
            <c:txPr>
              <a:bodyPr/>
              <a:lstStyle/>
              <a:p>
                <a:pPr>
                  <a:defRPr sz="1200"/>
                </a:pPr>
                <a:endParaRPr lang="en-US"/>
              </a:p>
            </c:txPr>
            <c:showVal val="1"/>
          </c:dLbls>
          <c:cat>
            <c:strRef>
              <c:f>Sheet1!$A$2:$A$7</c:f>
              <c:strCache>
                <c:ptCount val="6"/>
                <c:pt idx="0">
                  <c:v>Not fully retire but remain a consultant to the firm after transferring ownership to a successor</c:v>
                </c:pt>
                <c:pt idx="1">
                  <c:v>Sell share of business to other partners in firm</c:v>
                </c:pt>
                <c:pt idx="2">
                  <c:v>Merge with another practice prior to retirement</c:v>
                </c:pt>
                <c:pt idx="3">
                  <c:v>Sell entire firm</c:v>
                </c:pt>
                <c:pt idx="4">
                  <c:v>Sell share of business to an external partner</c:v>
                </c:pt>
                <c:pt idx="5">
                  <c:v>Sell share of business to a non-partner in firm</c:v>
                </c:pt>
              </c:strCache>
            </c:strRef>
          </c:cat>
          <c:val>
            <c:numRef>
              <c:f>Sheet1!$E$2:$E$7</c:f>
              <c:numCache>
                <c:formatCode>0%</c:formatCode>
                <c:ptCount val="6"/>
                <c:pt idx="0">
                  <c:v>0.30303030303030309</c:v>
                </c:pt>
                <c:pt idx="1">
                  <c:v>0.21212121212121213</c:v>
                </c:pt>
                <c:pt idx="2">
                  <c:v>0.29292929292929304</c:v>
                </c:pt>
                <c:pt idx="3">
                  <c:v>0.20202020202020204</c:v>
                </c:pt>
                <c:pt idx="4">
                  <c:v>0.22222222222222221</c:v>
                </c:pt>
                <c:pt idx="5">
                  <c:v>0.12121212121212123</c:v>
                </c:pt>
              </c:numCache>
            </c:numRef>
          </c:val>
        </c:ser>
        <c:ser>
          <c:idx val="4"/>
          <c:order val="4"/>
          <c:tx>
            <c:strRef>
              <c:f>Sheet1!$F$1</c:f>
              <c:strCache>
                <c:ptCount val="1"/>
                <c:pt idx="0">
                  <c:v>4 - Will consider</c:v>
                </c:pt>
              </c:strCache>
            </c:strRef>
          </c:tx>
          <c:dLbls>
            <c:txPr>
              <a:bodyPr/>
              <a:lstStyle/>
              <a:p>
                <a:pPr algn="ctr">
                  <a:defRPr lang="en-US" sz="1200" b="0" i="0" u="none" strike="noStrike" kern="1200" baseline="0">
                    <a:solidFill>
                      <a:srgbClr val="3F505B"/>
                    </a:solidFill>
                    <a:latin typeface="+mn-lt"/>
                    <a:ea typeface="+mn-ea"/>
                    <a:cs typeface="+mn-cs"/>
                  </a:defRPr>
                </a:pPr>
                <a:endParaRPr lang="en-US"/>
              </a:p>
            </c:txPr>
            <c:showVal val="1"/>
          </c:dLbls>
          <c:cat>
            <c:strRef>
              <c:f>Sheet1!$A$2:$A$7</c:f>
              <c:strCache>
                <c:ptCount val="6"/>
                <c:pt idx="0">
                  <c:v>Not fully retire but remain a consultant to the firm after transferring ownership to a successor</c:v>
                </c:pt>
                <c:pt idx="1">
                  <c:v>Sell share of business to other partners in firm</c:v>
                </c:pt>
                <c:pt idx="2">
                  <c:v>Merge with another practice prior to retirement</c:v>
                </c:pt>
                <c:pt idx="3">
                  <c:v>Sell entire firm</c:v>
                </c:pt>
                <c:pt idx="4">
                  <c:v>Sell share of business to an external partner</c:v>
                </c:pt>
                <c:pt idx="5">
                  <c:v>Sell share of business to a non-partner in firm</c:v>
                </c:pt>
              </c:strCache>
            </c:strRef>
          </c:cat>
          <c:val>
            <c:numRef>
              <c:f>Sheet1!$F$2:$F$7</c:f>
              <c:numCache>
                <c:formatCode>0%</c:formatCode>
                <c:ptCount val="6"/>
                <c:pt idx="0">
                  <c:v>0.49494949494949503</c:v>
                </c:pt>
                <c:pt idx="1">
                  <c:v>0.51515151515151514</c:v>
                </c:pt>
                <c:pt idx="2">
                  <c:v>0.16161616161616166</c:v>
                </c:pt>
                <c:pt idx="3">
                  <c:v>0.22222222222222221</c:v>
                </c:pt>
                <c:pt idx="4">
                  <c:v>0.16161616161616166</c:v>
                </c:pt>
                <c:pt idx="5">
                  <c:v>0.14141414141414144</c:v>
                </c:pt>
              </c:numCache>
            </c:numRef>
          </c:val>
        </c:ser>
        <c:gapWidth val="52"/>
        <c:overlap val="100"/>
        <c:axId val="112471424"/>
        <c:axId val="112481408"/>
      </c:barChart>
      <c:catAx>
        <c:axId val="112471424"/>
        <c:scaling>
          <c:orientation val="maxMin"/>
        </c:scaling>
        <c:axPos val="l"/>
        <c:numFmt formatCode="@" sourceLinked="1"/>
        <c:tickLblPos val="nextTo"/>
        <c:txPr>
          <a:bodyPr/>
          <a:lstStyle/>
          <a:p>
            <a:pPr>
              <a:defRPr sz="1150"/>
            </a:pPr>
            <a:endParaRPr lang="en-US"/>
          </a:p>
        </c:txPr>
        <c:crossAx val="112481408"/>
        <c:crosses val="autoZero"/>
        <c:auto val="1"/>
        <c:lblAlgn val="ctr"/>
        <c:lblOffset val="100"/>
      </c:catAx>
      <c:valAx>
        <c:axId val="112481408"/>
        <c:scaling>
          <c:orientation val="minMax"/>
        </c:scaling>
        <c:delete val="1"/>
        <c:axPos val="t"/>
        <c:numFmt formatCode="0%" sourceLinked="1"/>
        <c:tickLblPos val="none"/>
        <c:crossAx val="112471424"/>
        <c:crosses val="autoZero"/>
        <c:crossBetween val="between"/>
      </c:valAx>
    </c:plotArea>
    <c:legend>
      <c:legendPos val="b"/>
      <c:layout>
        <c:manualLayout>
          <c:xMode val="edge"/>
          <c:yMode val="edge"/>
          <c:x val="3.1818790508329482E-2"/>
          <c:y val="0.89323211593952556"/>
          <c:w val="0.90000000000000013"/>
          <c:h val="7.1146621959646716E-2"/>
        </c:manualLayout>
      </c:layout>
      <c:txPr>
        <a:bodyPr/>
        <a:lstStyle/>
        <a:p>
          <a:pPr>
            <a:defRPr sz="1200"/>
          </a:pPr>
          <a:endParaRPr lang="en-US"/>
        </a:p>
      </c:txPr>
    </c:legend>
    <c:plotVisOnly val="1"/>
    <c:dispBlanksAs val="gap"/>
  </c:chart>
  <c:txPr>
    <a:bodyPr/>
    <a:lstStyle/>
    <a:p>
      <a:pPr>
        <a:defRPr sz="1800"/>
      </a:pPr>
      <a:endParaRPr lang="en-U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5857495754207238"/>
          <c:y val="0.10749455520187727"/>
          <c:w val="0.55973453821628005"/>
          <c:h val="0.89250557742782155"/>
        </c:manualLayout>
      </c:layout>
      <c:pieChart>
        <c:varyColors val="1"/>
        <c:ser>
          <c:idx val="2"/>
          <c:order val="0"/>
          <c:tx>
            <c:strRef>
              <c:f>Sheet1!$B$1</c:f>
              <c:strCache>
                <c:ptCount val="1"/>
                <c:pt idx="0">
                  <c:v>Total</c:v>
                </c:pt>
              </c:strCache>
            </c:strRef>
          </c:tx>
          <c:explosion val="5"/>
          <c:dLbls>
            <c:dLbl>
              <c:idx val="0"/>
              <c:layout>
                <c:manualLayout>
                  <c:x val="-0.16442598425196853"/>
                  <c:y val="0.14212126624947985"/>
                </c:manualLayout>
              </c:layout>
              <c:dLblPos val="bestFit"/>
              <c:showVal val="1"/>
              <c:showCatName val="1"/>
            </c:dLbl>
            <c:dLbl>
              <c:idx val="1"/>
              <c:layout>
                <c:manualLayout>
                  <c:x val="0.2011521319269054"/>
                  <c:y val="-4.6552176667571707E-2"/>
                </c:manualLayout>
              </c:layout>
              <c:dLblPos val="bestFit"/>
              <c:showVal val="1"/>
              <c:showCatName val="1"/>
            </c:dLbl>
            <c:dLbl>
              <c:idx val="2"/>
              <c:layout/>
              <c:spPr/>
              <c:txPr>
                <a:bodyPr/>
                <a:lstStyle/>
                <a:p>
                  <a:pPr>
                    <a:defRPr sz="1200">
                      <a:solidFill>
                        <a:schemeClr val="tx1"/>
                      </a:solidFill>
                    </a:defRPr>
                  </a:pPr>
                  <a:endParaRPr lang="en-US"/>
                </a:p>
              </c:txPr>
              <c:dLblPos val="bestFit"/>
              <c:showVal val="1"/>
              <c:showCatName val="1"/>
            </c:dLbl>
            <c:dLbl>
              <c:idx val="3"/>
              <c:layout>
                <c:manualLayout>
                  <c:x val="-9.4354489245891765E-2"/>
                  <c:y val="0"/>
                </c:manualLayout>
              </c:layout>
              <c:dLblPos val="bestFit"/>
              <c:showVal val="1"/>
              <c:showCatName val="1"/>
            </c:dLbl>
            <c:txPr>
              <a:bodyPr/>
              <a:lstStyle/>
              <a:p>
                <a:pPr>
                  <a:defRPr sz="1200">
                    <a:solidFill>
                      <a:schemeClr val="bg1"/>
                    </a:solidFill>
                  </a:defRPr>
                </a:pPr>
                <a:endParaRPr lang="en-US"/>
              </a:p>
            </c:txPr>
            <c:dLblPos val="outEnd"/>
            <c:showVal val="1"/>
            <c:showCatName val="1"/>
            <c:showLeaderLines val="1"/>
          </c:dLbls>
          <c:cat>
            <c:strRef>
              <c:f>Sheet1!$A$2:$A$4</c:f>
              <c:strCache>
                <c:ptCount val="3"/>
                <c:pt idx="0">
                  <c:v>Yes</c:v>
                </c:pt>
                <c:pt idx="1">
                  <c:v>No</c:v>
                </c:pt>
                <c:pt idx="2">
                  <c:v>Don't know</c:v>
                </c:pt>
              </c:strCache>
            </c:strRef>
          </c:cat>
          <c:val>
            <c:numRef>
              <c:f>Sheet1!$B$2:$B$4</c:f>
              <c:numCache>
                <c:formatCode>#,##0%</c:formatCode>
                <c:ptCount val="3"/>
                <c:pt idx="0">
                  <c:v>0.19191919191919193</c:v>
                </c:pt>
                <c:pt idx="1">
                  <c:v>0.68686868686868707</c:v>
                </c:pt>
                <c:pt idx="2">
                  <c:v>0.12121212121212123</c:v>
                </c:pt>
              </c:numCache>
            </c:numRef>
          </c:val>
        </c:ser>
        <c:firstSliceAng val="30"/>
      </c:pieChart>
    </c:plotArea>
    <c:plotVisOnly val="1"/>
    <c:dispBlanksAs val="zero"/>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625E-2"/>
          <c:w val="0.42733956589105315"/>
          <c:h val="0.94053480231971764"/>
        </c:manualLayout>
      </c:layout>
      <c:barChart>
        <c:barDir val="bar"/>
        <c:grouping val="clustered"/>
        <c:ser>
          <c:idx val="2"/>
          <c:order val="0"/>
          <c:tx>
            <c:strRef>
              <c:f>Sheet1!$B$1</c:f>
              <c:strCache>
                <c:ptCount val="1"/>
                <c:pt idx="0">
                  <c:v>Total</c:v>
                </c:pt>
              </c:strCache>
            </c:strRef>
          </c:tx>
          <c:spPr>
            <a:solidFill>
              <a:srgbClr val="009DD9"/>
            </a:solidFill>
            <a:effectLst/>
          </c:spPr>
          <c:dLbls>
            <c:dLbl>
              <c:idx val="3"/>
              <c:layout/>
              <c:spPr/>
              <c:txPr>
                <a:bodyPr/>
                <a:lstStyle/>
                <a:p>
                  <a:pPr>
                    <a:defRPr>
                      <a:solidFill>
                        <a:schemeClr val="tx1"/>
                      </a:solidFill>
                    </a:defRPr>
                  </a:pPr>
                  <a:endParaRPr lang="en-US"/>
                </a:p>
              </c:txPr>
              <c:dLblPos val="outEnd"/>
              <c:showVal val="1"/>
            </c:dLbl>
            <c:dLbl>
              <c:idx val="4"/>
              <c:layout/>
              <c:spPr/>
              <c:txPr>
                <a:bodyPr/>
                <a:lstStyle/>
                <a:p>
                  <a:pPr>
                    <a:defRPr>
                      <a:solidFill>
                        <a:schemeClr val="tx1"/>
                      </a:solidFill>
                    </a:defRPr>
                  </a:pPr>
                  <a:endParaRPr lang="en-US"/>
                </a:p>
              </c:txPr>
              <c:dLblPos val="outEnd"/>
              <c:showVal val="1"/>
            </c:dLbl>
            <c:dLbl>
              <c:idx val="5"/>
              <c:layout/>
              <c:spPr/>
              <c:txPr>
                <a:bodyPr/>
                <a:lstStyle/>
                <a:p>
                  <a:pPr>
                    <a:defRPr>
                      <a:solidFill>
                        <a:schemeClr val="tx1"/>
                      </a:solidFill>
                    </a:defRPr>
                  </a:pPr>
                  <a:endParaRPr lang="en-US"/>
                </a:p>
              </c:txPr>
              <c:dLblPos val="outEnd"/>
              <c:showVal val="1"/>
            </c:dLbl>
            <c:dLblPos val="ctr"/>
            <c:showVal val="1"/>
          </c:dLbls>
          <c:cat>
            <c:strRef>
              <c:f>Sheet1!$A$2:$A$7</c:f>
              <c:strCache>
                <c:ptCount val="6"/>
                <c:pt idx="0">
                  <c:v>Succession planning is not currently perceived to be an issue for our firm</c:v>
                </c:pt>
                <c:pt idx="1">
                  <c:v>The plan is being developed but is not yet finalized</c:v>
                </c:pt>
                <c:pt idx="2">
                  <c:v>Succession issues are adequately addressed in the partnership agreement</c:v>
                </c:pt>
                <c:pt idx="3">
                  <c:v>We are aware of the need to have a plan but haven't found time to develop one</c:v>
                </c:pt>
                <c:pt idx="4">
                  <c:v>We are aware of the need to have a plan but don't know where to start to develop one</c:v>
                </c:pt>
                <c:pt idx="5">
                  <c:v>Don't know - I'm not aware that the topic has been discussed within our firm</c:v>
                </c:pt>
              </c:strCache>
            </c:strRef>
          </c:cat>
          <c:val>
            <c:numRef>
              <c:f>Sheet1!$B$2:$B$7</c:f>
              <c:numCache>
                <c:formatCode>#,##0%</c:formatCode>
                <c:ptCount val="6"/>
                <c:pt idx="0">
                  <c:v>0.45588235294117646</c:v>
                </c:pt>
                <c:pt idx="1">
                  <c:v>0.25</c:v>
                </c:pt>
                <c:pt idx="2">
                  <c:v>0.13235294117647067</c:v>
                </c:pt>
                <c:pt idx="3">
                  <c:v>5.8823529411764705E-2</c:v>
                </c:pt>
                <c:pt idx="4">
                  <c:v>5.8823529411764705E-2</c:v>
                </c:pt>
                <c:pt idx="5">
                  <c:v>4.4117647058823574E-2</c:v>
                </c:pt>
              </c:numCache>
            </c:numRef>
          </c:val>
        </c:ser>
        <c:dLbls>
          <c:showVal val="1"/>
        </c:dLbls>
        <c:gapWidth val="52"/>
        <c:axId val="112767360"/>
        <c:axId val="112768896"/>
      </c:barChart>
      <c:catAx>
        <c:axId val="112767360"/>
        <c:scaling>
          <c:orientation val="maxMin"/>
        </c:scaling>
        <c:axPos val="l"/>
        <c:numFmt formatCode="@" sourceLinked="1"/>
        <c:tickLblPos val="nextTo"/>
        <c:txPr>
          <a:bodyPr/>
          <a:lstStyle/>
          <a:p>
            <a:pPr>
              <a:defRPr>
                <a:solidFill>
                  <a:schemeClr val="tx1"/>
                </a:solidFill>
              </a:defRPr>
            </a:pPr>
            <a:endParaRPr lang="en-US"/>
          </a:p>
        </c:txPr>
        <c:crossAx val="112768896"/>
        <c:crosses val="autoZero"/>
        <c:auto val="1"/>
        <c:lblAlgn val="ctr"/>
        <c:lblOffset val="100"/>
      </c:catAx>
      <c:valAx>
        <c:axId val="112768896"/>
        <c:scaling>
          <c:orientation val="minMax"/>
        </c:scaling>
        <c:delete val="1"/>
        <c:axPos val="t"/>
        <c:numFmt formatCode="#,##0%" sourceLinked="1"/>
        <c:tickLblPos val="none"/>
        <c:crossAx val="112767360"/>
        <c:crosses val="autoZero"/>
        <c:crossBetween val="between"/>
      </c:valAx>
    </c:plotArea>
    <c:plotVisOnly val="1"/>
    <c:dispBlanksAs val="gap"/>
  </c:chart>
  <c:txPr>
    <a:bodyPr/>
    <a:lstStyle/>
    <a:p>
      <a:pPr>
        <a:defRPr sz="1200">
          <a:solidFill>
            <a:schemeClr val="bg1"/>
          </a:solidFill>
        </a:defRPr>
      </a:pPr>
      <a:endParaRPr lang="en-US"/>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5857495754207238"/>
          <c:y val="0.1074945552018773"/>
          <c:w val="0.55973453821628005"/>
          <c:h val="0.89250557742782155"/>
        </c:manualLayout>
      </c:layout>
      <c:pieChart>
        <c:varyColors val="1"/>
        <c:ser>
          <c:idx val="2"/>
          <c:order val="0"/>
          <c:tx>
            <c:strRef>
              <c:f>Sheet1!$B$1</c:f>
              <c:strCache>
                <c:ptCount val="1"/>
                <c:pt idx="0">
                  <c:v>Total</c:v>
                </c:pt>
              </c:strCache>
            </c:strRef>
          </c:tx>
          <c:explosion val="5"/>
          <c:dLbls>
            <c:dLbl>
              <c:idx val="0"/>
              <c:layout/>
              <c:dLblPos val="bestFit"/>
              <c:showVal val="1"/>
              <c:showCatName val="1"/>
            </c:dLbl>
            <c:dLbl>
              <c:idx val="1"/>
              <c:layout/>
              <c:dLblPos val="bestFit"/>
              <c:showVal val="1"/>
              <c:showCatName val="1"/>
            </c:dLbl>
            <c:dLbl>
              <c:idx val="2"/>
              <c:layout/>
              <c:spPr/>
              <c:txPr>
                <a:bodyPr/>
                <a:lstStyle/>
                <a:p>
                  <a:pPr>
                    <a:defRPr sz="1200">
                      <a:solidFill>
                        <a:schemeClr val="tx1"/>
                      </a:solidFill>
                    </a:defRPr>
                  </a:pPr>
                  <a:endParaRPr lang="en-US"/>
                </a:p>
              </c:txPr>
              <c:dLblPos val="bestFit"/>
              <c:showVal val="1"/>
              <c:showCatName val="1"/>
            </c:dLbl>
            <c:dLbl>
              <c:idx val="3"/>
              <c:layout>
                <c:manualLayout>
                  <c:x val="-9.4354489245891765E-2"/>
                  <c:y val="0"/>
                </c:manualLayout>
              </c:layout>
              <c:dLblPos val="bestFit"/>
              <c:showVal val="1"/>
              <c:showCatName val="1"/>
            </c:dLbl>
            <c:txPr>
              <a:bodyPr/>
              <a:lstStyle/>
              <a:p>
                <a:pPr>
                  <a:defRPr sz="1200">
                    <a:solidFill>
                      <a:schemeClr val="bg1"/>
                    </a:solidFill>
                  </a:defRPr>
                </a:pPr>
                <a:endParaRPr lang="en-US"/>
              </a:p>
            </c:txPr>
            <c:dLblPos val="outEnd"/>
            <c:showVal val="1"/>
            <c:showCatName val="1"/>
            <c:showLeaderLines val="1"/>
          </c:dLbls>
          <c:cat>
            <c:strRef>
              <c:f>Sheet1!$A$2:$A$4</c:f>
              <c:strCache>
                <c:ptCount val="3"/>
                <c:pt idx="0">
                  <c:v>Yes</c:v>
                </c:pt>
                <c:pt idx="1">
                  <c:v>No</c:v>
                </c:pt>
                <c:pt idx="2">
                  <c:v>Don't know</c:v>
                </c:pt>
              </c:strCache>
            </c:strRef>
          </c:cat>
          <c:val>
            <c:numRef>
              <c:f>Sheet1!$B$2:$B$4</c:f>
              <c:numCache>
                <c:formatCode>#,##0%</c:formatCode>
                <c:ptCount val="3"/>
                <c:pt idx="0">
                  <c:v>0.19191919191919193</c:v>
                </c:pt>
                <c:pt idx="1">
                  <c:v>0.68686868686868707</c:v>
                </c:pt>
                <c:pt idx="2">
                  <c:v>0.12121212121212123</c:v>
                </c:pt>
              </c:numCache>
            </c:numRef>
          </c:val>
        </c:ser>
        <c:firstSliceAng val="213"/>
      </c:pieChart>
    </c:plotArea>
    <c:plotVisOnly val="1"/>
    <c:dispBlanksAs val="zero"/>
  </c:chart>
  <c:txPr>
    <a:bodyPr/>
    <a:lstStyle/>
    <a:p>
      <a:pPr>
        <a:defRPr sz="18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5857495754207238"/>
          <c:y val="0.10749455520187735"/>
          <c:w val="0.55973453821628005"/>
          <c:h val="0.89250557742782155"/>
        </c:manualLayout>
      </c:layout>
      <c:pieChart>
        <c:varyColors val="1"/>
        <c:ser>
          <c:idx val="2"/>
          <c:order val="0"/>
          <c:tx>
            <c:strRef>
              <c:f>Sheet1!$B$1</c:f>
              <c:strCache>
                <c:ptCount val="1"/>
                <c:pt idx="0">
                  <c:v>Total</c:v>
                </c:pt>
              </c:strCache>
            </c:strRef>
          </c:tx>
          <c:explosion val="5"/>
          <c:dLbls>
            <c:dLbl>
              <c:idx val="0"/>
              <c:layout>
                <c:manualLayout>
                  <c:x val="-0.17021220224830391"/>
                  <c:y val="2.0546203276314602E-2"/>
                </c:manualLayout>
              </c:layout>
              <c:dLblPos val="bestFit"/>
              <c:showVal val="1"/>
              <c:showCatName val="1"/>
            </c:dLbl>
            <c:dLbl>
              <c:idx val="1"/>
              <c:layout>
                <c:manualLayout>
                  <c:x val="0.19800747783885506"/>
                  <c:y val="-8.1034935288261764E-2"/>
                </c:manualLayout>
              </c:layout>
              <c:dLblPos val="bestFit"/>
              <c:showVal val="1"/>
              <c:showCatName val="1"/>
            </c:dLbl>
            <c:dLbl>
              <c:idx val="2"/>
              <c:layout/>
              <c:spPr/>
              <c:txPr>
                <a:bodyPr/>
                <a:lstStyle/>
                <a:p>
                  <a:pPr>
                    <a:defRPr sz="1200">
                      <a:solidFill>
                        <a:schemeClr val="accent6"/>
                      </a:solidFill>
                    </a:defRPr>
                  </a:pPr>
                  <a:endParaRPr lang="en-US"/>
                </a:p>
              </c:txPr>
              <c:dLblPos val="bestFit"/>
              <c:showVal val="1"/>
              <c:showCatName val="1"/>
            </c:dLbl>
            <c:dLbl>
              <c:idx val="3"/>
              <c:layout>
                <c:manualLayout>
                  <c:x val="-9.4354489245891765E-2"/>
                  <c:y val="0"/>
                </c:manualLayout>
              </c:layout>
              <c:dLblPos val="bestFit"/>
              <c:showVal val="1"/>
              <c:showCatName val="1"/>
            </c:dLbl>
            <c:txPr>
              <a:bodyPr/>
              <a:lstStyle/>
              <a:p>
                <a:pPr>
                  <a:defRPr sz="1200">
                    <a:solidFill>
                      <a:schemeClr val="bg1"/>
                    </a:solidFill>
                  </a:defRPr>
                </a:pPr>
                <a:endParaRPr lang="en-US"/>
              </a:p>
            </c:txPr>
            <c:dLblPos val="outEnd"/>
            <c:showVal val="1"/>
            <c:showCatName val="1"/>
            <c:showLeaderLines val="1"/>
          </c:dLbls>
          <c:cat>
            <c:strRef>
              <c:f>Sheet1!$A$2:$A$4</c:f>
              <c:strCache>
                <c:ptCount val="3"/>
                <c:pt idx="0">
                  <c:v>Yes</c:v>
                </c:pt>
                <c:pt idx="1">
                  <c:v>No</c:v>
                </c:pt>
                <c:pt idx="2">
                  <c:v>Don't know</c:v>
                </c:pt>
              </c:strCache>
            </c:strRef>
          </c:cat>
          <c:val>
            <c:numRef>
              <c:f>Sheet1!$B$2:$B$4</c:f>
              <c:numCache>
                <c:formatCode>#,##0%</c:formatCode>
                <c:ptCount val="3"/>
                <c:pt idx="0">
                  <c:v>0.26262626262626276</c:v>
                </c:pt>
                <c:pt idx="1">
                  <c:v>0.63636363636363669</c:v>
                </c:pt>
                <c:pt idx="2">
                  <c:v>0.10101010101010102</c:v>
                </c:pt>
              </c:numCache>
            </c:numRef>
          </c:val>
        </c:ser>
        <c:firstSliceAng val="27"/>
      </c:pieChart>
    </c:plotArea>
    <c:plotVisOnly val="1"/>
    <c:dispBlanksAs val="zero"/>
  </c:chart>
  <c:txPr>
    <a:bodyPr/>
    <a:lstStyle/>
    <a:p>
      <a:pPr>
        <a:defRPr sz="18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5857495754207238"/>
          <c:y val="0.10749455520187744"/>
          <c:w val="0.55973453821628005"/>
          <c:h val="0.89250557742782155"/>
        </c:manualLayout>
      </c:layout>
      <c:pieChart>
        <c:varyColors val="1"/>
        <c:ser>
          <c:idx val="2"/>
          <c:order val="0"/>
          <c:tx>
            <c:strRef>
              <c:f>Sheet1!$B$1</c:f>
              <c:strCache>
                <c:ptCount val="1"/>
                <c:pt idx="0">
                  <c:v>Total</c:v>
                </c:pt>
              </c:strCache>
            </c:strRef>
          </c:tx>
          <c:explosion val="7"/>
          <c:dLbls>
            <c:dLbl>
              <c:idx val="0"/>
              <c:layout>
                <c:manualLayout>
                  <c:x val="6.2492200267419445E-2"/>
                  <c:y val="0"/>
                </c:manualLayout>
              </c:layout>
              <c:spPr/>
              <c:txPr>
                <a:bodyPr/>
                <a:lstStyle/>
                <a:p>
                  <a:pPr>
                    <a:defRPr sz="1200">
                      <a:solidFill>
                        <a:schemeClr val="accent6">
                          <a:lumMod val="95000"/>
                          <a:lumOff val="5000"/>
                        </a:schemeClr>
                      </a:solidFill>
                    </a:defRPr>
                  </a:pPr>
                  <a:endParaRPr lang="en-US"/>
                </a:p>
              </c:txPr>
              <c:dLblPos val="bestFit"/>
              <c:showVal val="1"/>
              <c:showCatName val="1"/>
            </c:dLbl>
            <c:dLbl>
              <c:idx val="1"/>
              <c:layout>
                <c:manualLayout>
                  <c:x val="-1.2979745456346259E-3"/>
                  <c:y val="0.23563218390804597"/>
                </c:manualLayout>
              </c:layout>
              <c:spPr/>
              <c:txPr>
                <a:bodyPr/>
                <a:lstStyle/>
                <a:p>
                  <a:pPr>
                    <a:defRPr sz="1200">
                      <a:solidFill>
                        <a:schemeClr val="accent6">
                          <a:lumMod val="95000"/>
                          <a:lumOff val="5000"/>
                        </a:schemeClr>
                      </a:solidFill>
                    </a:defRPr>
                  </a:pPr>
                  <a:endParaRPr lang="en-US"/>
                </a:p>
              </c:txPr>
              <c:dLblPos val="bestFit"/>
              <c:showVal val="1"/>
              <c:showCatName val="1"/>
            </c:dLbl>
            <c:dLbl>
              <c:idx val="2"/>
              <c:layout>
                <c:manualLayout>
                  <c:x val="0.21292898529193294"/>
                  <c:y val="0.15517241379310351"/>
                </c:manualLayout>
              </c:layout>
              <c:dLblPos val="bestFit"/>
              <c:showVal val="1"/>
              <c:showCatName val="1"/>
            </c:dLbl>
            <c:dLbl>
              <c:idx val="3"/>
              <c:layout>
                <c:manualLayout>
                  <c:x val="-9.4354489245891765E-2"/>
                  <c:y val="0"/>
                </c:manualLayout>
              </c:layout>
              <c:dLblPos val="bestFit"/>
              <c:showVal val="1"/>
              <c:showCatName val="1"/>
            </c:dLbl>
            <c:txPr>
              <a:bodyPr/>
              <a:lstStyle/>
              <a:p>
                <a:pPr>
                  <a:defRPr sz="1200">
                    <a:solidFill>
                      <a:schemeClr val="bg1"/>
                    </a:solidFill>
                  </a:defRPr>
                </a:pPr>
                <a:endParaRPr lang="en-US"/>
              </a:p>
            </c:txPr>
            <c:dLblPos val="outEnd"/>
            <c:showVal val="1"/>
            <c:showCatName val="1"/>
            <c:showLeaderLines val="1"/>
          </c:dLbls>
          <c:cat>
            <c:strRef>
              <c:f>Sheet1!$A$2:$A$4</c:f>
              <c:strCache>
                <c:ptCount val="3"/>
                <c:pt idx="0">
                  <c:v>Hong Kong Institute of CPAs</c:v>
                </c:pt>
                <c:pt idx="1">
                  <c:v>Other</c:v>
                </c:pt>
                <c:pt idx="2">
                  <c:v>None</c:v>
                </c:pt>
              </c:strCache>
            </c:strRef>
          </c:cat>
          <c:val>
            <c:numRef>
              <c:f>Sheet1!$B$2:$B$4</c:f>
              <c:numCache>
                <c:formatCode>#,##0%</c:formatCode>
                <c:ptCount val="3"/>
                <c:pt idx="0">
                  <c:v>0.21212121212121215</c:v>
                </c:pt>
                <c:pt idx="1">
                  <c:v>0.16161616161616169</c:v>
                </c:pt>
                <c:pt idx="2">
                  <c:v>0.64646464646464663</c:v>
                </c:pt>
              </c:numCache>
            </c:numRef>
          </c:val>
        </c:ser>
        <c:firstSliceAng val="48"/>
      </c:pieChart>
    </c:plotArea>
    <c:plotVisOnly val="1"/>
    <c:dispBlanksAs val="zero"/>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614E-2"/>
          <c:w val="0.42733956589105293"/>
          <c:h val="0.85561942067754493"/>
        </c:manualLayout>
      </c:layout>
      <c:barChart>
        <c:barDir val="bar"/>
        <c:grouping val="percentStacked"/>
        <c:ser>
          <c:idx val="2"/>
          <c:order val="0"/>
          <c:tx>
            <c:strRef>
              <c:f>Sheet1!$B$1</c:f>
              <c:strCache>
                <c:ptCount val="1"/>
                <c:pt idx="0">
                  <c:v>Don't Know</c:v>
                </c:pt>
              </c:strCache>
            </c:strRef>
          </c:tx>
          <c:spPr>
            <a:solidFill>
              <a:srgbClr val="D70036"/>
            </a:solidFill>
            <a:effectLst/>
          </c:spPr>
          <c:dLbls>
            <c:txPr>
              <a:bodyPr/>
              <a:lstStyle/>
              <a:p>
                <a:pPr>
                  <a:defRPr sz="1200">
                    <a:solidFill>
                      <a:schemeClr val="bg1"/>
                    </a:solidFill>
                  </a:defRPr>
                </a:pPr>
                <a:endParaRPr lang="en-US"/>
              </a:p>
            </c:txPr>
            <c:showVal val="1"/>
          </c:dLbls>
          <c:cat>
            <c:strRef>
              <c:f>Sheet1!$A$2:$A$12</c:f>
              <c:strCache>
                <c:ptCount val="11"/>
                <c:pt idx="0">
                  <c:v>Communication of succession plan or elements thereof (to existing partners and key staff members identified as prospective partners)</c:v>
                </c:pt>
                <c:pt idx="1">
                  <c:v>Plan for identification of high caliber prospective partners/business owners</c:v>
                </c:pt>
                <c:pt idx="2">
                  <c:v>Client retention plan in the event of succession (including communicating to client base any succession event)</c:v>
                </c:pt>
                <c:pt idx="3">
                  <c:v>Exit Strategy for current principal/partners/business owners</c:v>
                </c:pt>
                <c:pt idx="4">
                  <c:v>Reference the firm’s overall business plan</c:v>
                </c:pt>
                <c:pt idx="5">
                  <c:v>Succession issues to be dealt with in the event of incapacity or death</c:v>
                </c:pt>
                <c:pt idx="6">
                  <c:v>Pre-emption rights of existing partners/business owners</c:v>
                </c:pt>
                <c:pt idx="7">
                  <c:v>Goodwill valuation policy of the firm</c:v>
                </c:pt>
                <c:pt idx="8">
                  <c:v>Practice acquisition/merger plan</c:v>
                </c:pt>
                <c:pt idx="9">
                  <c:v>Plan to deal with specific dynamics of succession in family run firms</c:v>
                </c:pt>
                <c:pt idx="10">
                  <c:v>Process for appointment of mediator/facilitator/arbitrator in the event of disagreement</c:v>
                </c:pt>
              </c:strCache>
            </c:strRef>
          </c:cat>
          <c:val>
            <c:numRef>
              <c:f>Sheet1!$B$2:$B$12</c:f>
              <c:numCache>
                <c:formatCode>0%</c:formatCode>
                <c:ptCount val="11"/>
                <c:pt idx="0">
                  <c:v>4.0404040404040414E-2</c:v>
                </c:pt>
                <c:pt idx="1">
                  <c:v>6.0606060606060615E-2</c:v>
                </c:pt>
                <c:pt idx="2">
                  <c:v>4.0404040404040414E-2</c:v>
                </c:pt>
                <c:pt idx="3">
                  <c:v>5.050505050505049E-2</c:v>
                </c:pt>
                <c:pt idx="4">
                  <c:v>6.0606060606060615E-2</c:v>
                </c:pt>
                <c:pt idx="5">
                  <c:v>6.0606060606060615E-2</c:v>
                </c:pt>
                <c:pt idx="6">
                  <c:v>4.0404040404040414E-2</c:v>
                </c:pt>
                <c:pt idx="7">
                  <c:v>8.0808080808080829E-2</c:v>
                </c:pt>
                <c:pt idx="8">
                  <c:v>5.050505050505049E-2</c:v>
                </c:pt>
                <c:pt idx="9">
                  <c:v>0.13131313131313135</c:v>
                </c:pt>
                <c:pt idx="10">
                  <c:v>0.10101010101010102</c:v>
                </c:pt>
              </c:numCache>
            </c:numRef>
          </c:val>
        </c:ser>
        <c:ser>
          <c:idx val="0"/>
          <c:order val="1"/>
          <c:tx>
            <c:strRef>
              <c:f>Sheet1!$C$1</c:f>
              <c:strCache>
                <c:ptCount val="1"/>
                <c:pt idx="0">
                  <c:v>1 - Not at all Important</c:v>
                </c:pt>
              </c:strCache>
            </c:strRef>
          </c:tx>
          <c:spPr>
            <a:solidFill>
              <a:srgbClr val="F69493"/>
            </a:solidFill>
          </c:spPr>
          <c:dLbls>
            <c:dLbl>
              <c:idx val="0"/>
              <c:layout>
                <c:manualLayout>
                  <c:x val="4.6728971962616828E-3"/>
                  <c:y val="1.2380530971260087E-6"/>
                </c:manualLayout>
              </c:layout>
              <c:showVal val="1"/>
            </c:dLbl>
            <c:dLbl>
              <c:idx val="1"/>
              <c:layout>
                <c:manualLayout>
                  <c:x val="9.774940515613121E-3"/>
                  <c:y val="1.7332743359764121E-6"/>
                </c:manualLayout>
              </c:layout>
              <c:showVal val="1"/>
            </c:dLbl>
            <c:txPr>
              <a:bodyPr/>
              <a:lstStyle/>
              <a:p>
                <a:pPr>
                  <a:defRPr sz="1200">
                    <a:solidFill>
                      <a:schemeClr val="bg1"/>
                    </a:solidFill>
                  </a:defRPr>
                </a:pPr>
                <a:endParaRPr lang="en-US"/>
              </a:p>
            </c:txPr>
            <c:showVal val="1"/>
          </c:dLbls>
          <c:cat>
            <c:strRef>
              <c:f>Sheet1!$A$2:$A$12</c:f>
              <c:strCache>
                <c:ptCount val="11"/>
                <c:pt idx="0">
                  <c:v>Communication of succession plan or elements thereof (to existing partners and key staff members identified as prospective partners)</c:v>
                </c:pt>
                <c:pt idx="1">
                  <c:v>Plan for identification of high caliber prospective partners/business owners</c:v>
                </c:pt>
                <c:pt idx="2">
                  <c:v>Client retention plan in the event of succession (including communicating to client base any succession event)</c:v>
                </c:pt>
                <c:pt idx="3">
                  <c:v>Exit Strategy for current principal/partners/business owners</c:v>
                </c:pt>
                <c:pt idx="4">
                  <c:v>Reference the firm’s overall business plan</c:v>
                </c:pt>
                <c:pt idx="5">
                  <c:v>Succession issues to be dealt with in the event of incapacity or death</c:v>
                </c:pt>
                <c:pt idx="6">
                  <c:v>Pre-emption rights of existing partners/business owners</c:v>
                </c:pt>
                <c:pt idx="7">
                  <c:v>Goodwill valuation policy of the firm</c:v>
                </c:pt>
                <c:pt idx="8">
                  <c:v>Practice acquisition/merger plan</c:v>
                </c:pt>
                <c:pt idx="9">
                  <c:v>Plan to deal with specific dynamics of succession in family run firms</c:v>
                </c:pt>
                <c:pt idx="10">
                  <c:v>Process for appointment of mediator/facilitator/arbitrator in the event of disagreement</c:v>
                </c:pt>
              </c:strCache>
            </c:strRef>
          </c:cat>
          <c:val>
            <c:numRef>
              <c:f>Sheet1!$C$2:$C$12</c:f>
              <c:numCache>
                <c:formatCode>0%</c:formatCode>
                <c:ptCount val="11"/>
                <c:pt idx="0">
                  <c:v>5.050505050505049E-2</c:v>
                </c:pt>
                <c:pt idx="1">
                  <c:v>3.03030303030303E-2</c:v>
                </c:pt>
                <c:pt idx="2">
                  <c:v>7.0707070707070704E-2</c:v>
                </c:pt>
                <c:pt idx="3">
                  <c:v>0.10101010101010102</c:v>
                </c:pt>
                <c:pt idx="4">
                  <c:v>9.0909090909090939E-2</c:v>
                </c:pt>
                <c:pt idx="5">
                  <c:v>7.0707070707070704E-2</c:v>
                </c:pt>
                <c:pt idx="6">
                  <c:v>0.20202020202020204</c:v>
                </c:pt>
                <c:pt idx="7">
                  <c:v>0.20202020202020204</c:v>
                </c:pt>
                <c:pt idx="8">
                  <c:v>0.30303030303030309</c:v>
                </c:pt>
                <c:pt idx="9">
                  <c:v>0.33333333333333337</c:v>
                </c:pt>
                <c:pt idx="10">
                  <c:v>0.34343434343434348</c:v>
                </c:pt>
              </c:numCache>
            </c:numRef>
          </c:val>
        </c:ser>
        <c:ser>
          <c:idx val="1"/>
          <c:order val="2"/>
          <c:tx>
            <c:strRef>
              <c:f>Sheet1!$D$1</c:f>
              <c:strCache>
                <c:ptCount val="1"/>
                <c:pt idx="0">
                  <c:v>2 - Somewhat Important</c:v>
                </c:pt>
              </c:strCache>
            </c:strRef>
          </c:tx>
          <c:spPr>
            <a:solidFill>
              <a:srgbClr val="B6B6B9"/>
            </a:solidFill>
          </c:spPr>
          <c:dLbls>
            <c:txPr>
              <a:bodyPr/>
              <a:lstStyle/>
              <a:p>
                <a:pPr>
                  <a:defRPr sz="1200"/>
                </a:pPr>
                <a:endParaRPr lang="en-US"/>
              </a:p>
            </c:txPr>
            <c:showVal val="1"/>
          </c:dLbls>
          <c:cat>
            <c:strRef>
              <c:f>Sheet1!$A$2:$A$12</c:f>
              <c:strCache>
                <c:ptCount val="11"/>
                <c:pt idx="0">
                  <c:v>Communication of succession plan or elements thereof (to existing partners and key staff members identified as prospective partners)</c:v>
                </c:pt>
                <c:pt idx="1">
                  <c:v>Plan for identification of high caliber prospective partners/business owners</c:v>
                </c:pt>
                <c:pt idx="2">
                  <c:v>Client retention plan in the event of succession (including communicating to client base any succession event)</c:v>
                </c:pt>
                <c:pt idx="3">
                  <c:v>Exit Strategy for current principal/partners/business owners</c:v>
                </c:pt>
                <c:pt idx="4">
                  <c:v>Reference the firm’s overall business plan</c:v>
                </c:pt>
                <c:pt idx="5">
                  <c:v>Succession issues to be dealt with in the event of incapacity or death</c:v>
                </c:pt>
                <c:pt idx="6">
                  <c:v>Pre-emption rights of existing partners/business owners</c:v>
                </c:pt>
                <c:pt idx="7">
                  <c:v>Goodwill valuation policy of the firm</c:v>
                </c:pt>
                <c:pt idx="8">
                  <c:v>Practice acquisition/merger plan</c:v>
                </c:pt>
                <c:pt idx="9">
                  <c:v>Plan to deal with specific dynamics of succession in family run firms</c:v>
                </c:pt>
                <c:pt idx="10">
                  <c:v>Process for appointment of mediator/facilitator/arbitrator in the event of disagreement</c:v>
                </c:pt>
              </c:strCache>
            </c:strRef>
          </c:cat>
          <c:val>
            <c:numRef>
              <c:f>Sheet1!$D$2:$D$12</c:f>
              <c:numCache>
                <c:formatCode>0%</c:formatCode>
                <c:ptCount val="11"/>
                <c:pt idx="0">
                  <c:v>0.23232323232323235</c:v>
                </c:pt>
                <c:pt idx="1">
                  <c:v>0.25252525252525254</c:v>
                </c:pt>
                <c:pt idx="2">
                  <c:v>0.24242424242424246</c:v>
                </c:pt>
                <c:pt idx="3">
                  <c:v>0.21212121212121213</c:v>
                </c:pt>
                <c:pt idx="4">
                  <c:v>0.24242424242424246</c:v>
                </c:pt>
                <c:pt idx="5">
                  <c:v>0.27272727272727276</c:v>
                </c:pt>
                <c:pt idx="6">
                  <c:v>0.28282828282828287</c:v>
                </c:pt>
                <c:pt idx="7">
                  <c:v>0.31313131313131309</c:v>
                </c:pt>
                <c:pt idx="8">
                  <c:v>0.31313131313131309</c:v>
                </c:pt>
                <c:pt idx="9">
                  <c:v>0.22222222222222221</c:v>
                </c:pt>
                <c:pt idx="10">
                  <c:v>0.32323232323232332</c:v>
                </c:pt>
              </c:numCache>
            </c:numRef>
          </c:val>
        </c:ser>
        <c:ser>
          <c:idx val="3"/>
          <c:order val="3"/>
          <c:tx>
            <c:strRef>
              <c:f>Sheet1!$E$1</c:f>
              <c:strCache>
                <c:ptCount val="1"/>
                <c:pt idx="0">
                  <c:v>3 - Very Important</c:v>
                </c:pt>
              </c:strCache>
            </c:strRef>
          </c:tx>
          <c:spPr>
            <a:solidFill>
              <a:srgbClr val="009DD9"/>
            </a:solidFill>
          </c:spPr>
          <c:dLbls>
            <c:txPr>
              <a:bodyPr/>
              <a:lstStyle/>
              <a:p>
                <a:pPr>
                  <a:defRPr sz="1200">
                    <a:solidFill>
                      <a:schemeClr val="bg1"/>
                    </a:solidFill>
                  </a:defRPr>
                </a:pPr>
                <a:endParaRPr lang="en-US"/>
              </a:p>
            </c:txPr>
            <c:showVal val="1"/>
          </c:dLbls>
          <c:cat>
            <c:strRef>
              <c:f>Sheet1!$A$2:$A$12</c:f>
              <c:strCache>
                <c:ptCount val="11"/>
                <c:pt idx="0">
                  <c:v>Communication of succession plan or elements thereof (to existing partners and key staff members identified as prospective partners)</c:v>
                </c:pt>
                <c:pt idx="1">
                  <c:v>Plan for identification of high caliber prospective partners/business owners</c:v>
                </c:pt>
                <c:pt idx="2">
                  <c:v>Client retention plan in the event of succession (including communicating to client base any succession event)</c:v>
                </c:pt>
                <c:pt idx="3">
                  <c:v>Exit Strategy for current principal/partners/business owners</c:v>
                </c:pt>
                <c:pt idx="4">
                  <c:v>Reference the firm’s overall business plan</c:v>
                </c:pt>
                <c:pt idx="5">
                  <c:v>Succession issues to be dealt with in the event of incapacity or death</c:v>
                </c:pt>
                <c:pt idx="6">
                  <c:v>Pre-emption rights of existing partners/business owners</c:v>
                </c:pt>
                <c:pt idx="7">
                  <c:v>Goodwill valuation policy of the firm</c:v>
                </c:pt>
                <c:pt idx="8">
                  <c:v>Practice acquisition/merger plan</c:v>
                </c:pt>
                <c:pt idx="9">
                  <c:v>Plan to deal with specific dynamics of succession in family run firms</c:v>
                </c:pt>
                <c:pt idx="10">
                  <c:v>Process for appointment of mediator/facilitator/arbitrator in the event of disagreement</c:v>
                </c:pt>
              </c:strCache>
            </c:strRef>
          </c:cat>
          <c:val>
            <c:numRef>
              <c:f>Sheet1!$E$2:$E$12</c:f>
              <c:numCache>
                <c:formatCode>0%</c:formatCode>
                <c:ptCount val="11"/>
                <c:pt idx="0">
                  <c:v>0.51515151515151514</c:v>
                </c:pt>
                <c:pt idx="1">
                  <c:v>0.33333333333333337</c:v>
                </c:pt>
                <c:pt idx="2">
                  <c:v>0.39393939393939398</c:v>
                </c:pt>
                <c:pt idx="3">
                  <c:v>0.40404040404040409</c:v>
                </c:pt>
                <c:pt idx="4">
                  <c:v>0.48484848484848492</c:v>
                </c:pt>
                <c:pt idx="5">
                  <c:v>0.3636363636363637</c:v>
                </c:pt>
                <c:pt idx="6">
                  <c:v>0.27272727272727276</c:v>
                </c:pt>
                <c:pt idx="7">
                  <c:v>0.27272727272727276</c:v>
                </c:pt>
                <c:pt idx="8">
                  <c:v>0.27272727272727276</c:v>
                </c:pt>
                <c:pt idx="9">
                  <c:v>0.21212121212121213</c:v>
                </c:pt>
                <c:pt idx="10">
                  <c:v>0.15151515151515157</c:v>
                </c:pt>
              </c:numCache>
            </c:numRef>
          </c:val>
        </c:ser>
        <c:ser>
          <c:idx val="4"/>
          <c:order val="4"/>
          <c:tx>
            <c:strRef>
              <c:f>Sheet1!$F$1</c:f>
              <c:strCache>
                <c:ptCount val="1"/>
                <c:pt idx="0">
                  <c:v>4 - Extremely Important</c:v>
                </c:pt>
              </c:strCache>
            </c:strRef>
          </c:tx>
          <c:dLbls>
            <c:txPr>
              <a:bodyPr/>
              <a:lstStyle/>
              <a:p>
                <a:pPr algn="ctr">
                  <a:defRPr lang="en-US" sz="1200" b="0" i="0" u="none" strike="noStrike" kern="1200" baseline="0">
                    <a:solidFill>
                      <a:srgbClr val="3F505B"/>
                    </a:solidFill>
                    <a:latin typeface="+mn-lt"/>
                    <a:ea typeface="+mn-ea"/>
                    <a:cs typeface="+mn-cs"/>
                  </a:defRPr>
                </a:pPr>
                <a:endParaRPr lang="en-US"/>
              </a:p>
            </c:txPr>
            <c:showVal val="1"/>
          </c:dLbls>
          <c:cat>
            <c:strRef>
              <c:f>Sheet1!$A$2:$A$12</c:f>
              <c:strCache>
                <c:ptCount val="11"/>
                <c:pt idx="0">
                  <c:v>Communication of succession plan or elements thereof (to existing partners and key staff members identified as prospective partners)</c:v>
                </c:pt>
                <c:pt idx="1">
                  <c:v>Plan for identification of high caliber prospective partners/business owners</c:v>
                </c:pt>
                <c:pt idx="2">
                  <c:v>Client retention plan in the event of succession (including communicating to client base any succession event)</c:v>
                </c:pt>
                <c:pt idx="3">
                  <c:v>Exit Strategy for current principal/partners/business owners</c:v>
                </c:pt>
                <c:pt idx="4">
                  <c:v>Reference the firm’s overall business plan</c:v>
                </c:pt>
                <c:pt idx="5">
                  <c:v>Succession issues to be dealt with in the event of incapacity or death</c:v>
                </c:pt>
                <c:pt idx="6">
                  <c:v>Pre-emption rights of existing partners/business owners</c:v>
                </c:pt>
                <c:pt idx="7">
                  <c:v>Goodwill valuation policy of the firm</c:v>
                </c:pt>
                <c:pt idx="8">
                  <c:v>Practice acquisition/merger plan</c:v>
                </c:pt>
                <c:pt idx="9">
                  <c:v>Plan to deal with specific dynamics of succession in family run firms</c:v>
                </c:pt>
                <c:pt idx="10">
                  <c:v>Process for appointment of mediator/facilitator/arbitrator in the event of disagreement</c:v>
                </c:pt>
              </c:strCache>
            </c:strRef>
          </c:cat>
          <c:val>
            <c:numRef>
              <c:f>Sheet1!$F$2:$F$12</c:f>
              <c:numCache>
                <c:formatCode>0%</c:formatCode>
                <c:ptCount val="11"/>
                <c:pt idx="0">
                  <c:v>0.16161616161616166</c:v>
                </c:pt>
                <c:pt idx="1">
                  <c:v>0.32323232323232332</c:v>
                </c:pt>
                <c:pt idx="2">
                  <c:v>0.25252525252525254</c:v>
                </c:pt>
                <c:pt idx="3">
                  <c:v>0.23232323232323235</c:v>
                </c:pt>
                <c:pt idx="4">
                  <c:v>0.12121212121212123</c:v>
                </c:pt>
                <c:pt idx="5">
                  <c:v>0.23232323232323235</c:v>
                </c:pt>
                <c:pt idx="6">
                  <c:v>0.20202020202020204</c:v>
                </c:pt>
                <c:pt idx="7">
                  <c:v>0.13131313131313135</c:v>
                </c:pt>
                <c:pt idx="8">
                  <c:v>6.0606060606060615E-2</c:v>
                </c:pt>
                <c:pt idx="9">
                  <c:v>0.10101010101010102</c:v>
                </c:pt>
                <c:pt idx="10">
                  <c:v>8.0808080808080829E-2</c:v>
                </c:pt>
              </c:numCache>
            </c:numRef>
          </c:val>
        </c:ser>
        <c:gapWidth val="52"/>
        <c:overlap val="100"/>
        <c:axId val="113518848"/>
        <c:axId val="113537024"/>
      </c:barChart>
      <c:catAx>
        <c:axId val="113518848"/>
        <c:scaling>
          <c:orientation val="maxMin"/>
        </c:scaling>
        <c:axPos val="l"/>
        <c:numFmt formatCode="@" sourceLinked="1"/>
        <c:tickLblPos val="nextTo"/>
        <c:txPr>
          <a:bodyPr/>
          <a:lstStyle/>
          <a:p>
            <a:pPr>
              <a:defRPr sz="1000"/>
            </a:pPr>
            <a:endParaRPr lang="en-US"/>
          </a:p>
        </c:txPr>
        <c:crossAx val="113537024"/>
        <c:crosses val="autoZero"/>
        <c:auto val="1"/>
        <c:lblAlgn val="ctr"/>
        <c:lblOffset val="100"/>
      </c:catAx>
      <c:valAx>
        <c:axId val="113537024"/>
        <c:scaling>
          <c:orientation val="minMax"/>
        </c:scaling>
        <c:delete val="1"/>
        <c:axPos val="t"/>
        <c:numFmt formatCode="0%" sourceLinked="1"/>
        <c:tickLblPos val="none"/>
        <c:crossAx val="113518848"/>
        <c:crosses val="autoZero"/>
        <c:crossBetween val="between"/>
      </c:valAx>
    </c:plotArea>
    <c:legend>
      <c:legendPos val="b"/>
      <c:layout>
        <c:manualLayout>
          <c:xMode val="edge"/>
          <c:yMode val="edge"/>
          <c:x val="2.8337993965707551E-2"/>
          <c:y val="0.90266599877828935"/>
          <c:w val="0.89999999999999991"/>
          <c:h val="6.4476567245225644E-2"/>
        </c:manualLayout>
      </c:layout>
      <c:txPr>
        <a:bodyPr/>
        <a:lstStyle/>
        <a:p>
          <a:pPr>
            <a:defRPr sz="1200"/>
          </a:pPr>
          <a:endParaRPr lang="en-US"/>
        </a:p>
      </c:txPr>
    </c:legend>
    <c:plotVisOnly val="1"/>
    <c:dispBlanksAs val="gap"/>
  </c:chart>
  <c:txPr>
    <a:bodyPr/>
    <a:lstStyle/>
    <a:p>
      <a:pPr>
        <a:defRPr sz="1800"/>
      </a:pPr>
      <a:endParaRPr lang="en-US"/>
    </a:p>
  </c:txPr>
  <c:externalData r:id="rId2"/>
</c:chartSpace>
</file>

<file path=ppt/charts/chart2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614E-2"/>
          <c:w val="0.42733956589105293"/>
          <c:h val="0.89228608923884456"/>
        </c:manualLayout>
      </c:layout>
      <c:barChart>
        <c:barDir val="bar"/>
        <c:grouping val="percentStacked"/>
        <c:ser>
          <c:idx val="2"/>
          <c:order val="0"/>
          <c:tx>
            <c:strRef>
              <c:f>Sheet1!$B$1</c:f>
              <c:strCache>
                <c:ptCount val="1"/>
                <c:pt idx="0">
                  <c:v>Not useful</c:v>
                </c:pt>
              </c:strCache>
            </c:strRef>
          </c:tx>
          <c:spPr>
            <a:solidFill>
              <a:srgbClr val="D70036"/>
            </a:solidFill>
            <a:effectLst/>
          </c:spPr>
          <c:dLbls>
            <c:dLbl>
              <c:idx val="0"/>
              <c:layout>
                <c:manualLayout>
                  <c:x val="5.1020408163264686E-3"/>
                  <c:y val="0"/>
                </c:manualLayout>
              </c:layout>
              <c:dLblPos val="ctr"/>
              <c:showVal val="1"/>
            </c:dLbl>
            <c:txPr>
              <a:bodyPr/>
              <a:lstStyle/>
              <a:p>
                <a:pPr algn="ctr">
                  <a:defRPr lang="en-US" sz="1200" b="0" i="0" u="none" strike="noStrike" kern="1200" baseline="0">
                    <a:solidFill>
                      <a:schemeClr val="bg1"/>
                    </a:solidFill>
                    <a:latin typeface="+mn-lt"/>
                    <a:ea typeface="+mn-ea"/>
                    <a:cs typeface="+mn-cs"/>
                  </a:defRPr>
                </a:pPr>
                <a:endParaRPr lang="en-US"/>
              </a:p>
            </c:txPr>
            <c:dLblPos val="ctr"/>
            <c:showVal val="1"/>
          </c:dLbls>
          <c:cat>
            <c:strRef>
              <c:f>Sheet1!$A$2:$A$18</c:f>
              <c:strCache>
                <c:ptCount val="17"/>
                <c:pt idx="0">
                  <c:v>Developing a successor within the firm</c:v>
                </c:pt>
                <c:pt idx="1">
                  <c:v>Pathway training/mentoring of prospective partners</c:v>
                </c:pt>
                <c:pt idx="2">
                  <c:v>Developing partnership agreements</c:v>
                </c:pt>
                <c:pt idx="3">
                  <c:v>Valuing a professional accountancy firm</c:v>
                </c:pt>
                <c:pt idx="4">
                  <c:v>Developing a business succession plan</c:v>
                </c:pt>
                <c:pt idx="5">
                  <c:v>Professional indemnity insurance considerations for retiring members</c:v>
                </c:pt>
                <c:pt idx="6">
                  <c:v>Developing a business continuity plan</c:v>
                </c:pt>
                <c:pt idx="7">
                  <c:v>Exit planning for prospective retiring partners</c:v>
                </c:pt>
                <c:pt idx="8">
                  <c:v>Financing options for internal successors</c:v>
                </c:pt>
                <c:pt idx="9">
                  <c:v>Defining roles and responsibilities for retired/retiring partners</c:v>
                </c:pt>
                <c:pt idx="10">
                  <c:v>Choosing a business exit strategy</c:v>
                </c:pt>
                <c:pt idx="11">
                  <c:v>Buying and selling a professional accountancy firm</c:v>
                </c:pt>
                <c:pt idx="12">
                  <c:v>Finding a buyer</c:v>
                </c:pt>
                <c:pt idx="13">
                  <c:v>Structuring a merger with another practice</c:v>
                </c:pt>
                <c:pt idx="14">
                  <c:v>Preparing a firm for sale</c:v>
                </c:pt>
                <c:pt idx="15">
                  <c:v>Tax implications in business succession</c:v>
                </c:pt>
                <c:pt idx="16">
                  <c:v>Family succession planning for my business</c:v>
                </c:pt>
              </c:strCache>
            </c:strRef>
          </c:cat>
          <c:val>
            <c:numRef>
              <c:f>Sheet1!$B$2:$B$18</c:f>
              <c:numCache>
                <c:formatCode>0%</c:formatCode>
                <c:ptCount val="17"/>
                <c:pt idx="0">
                  <c:v>0.15151515151515157</c:v>
                </c:pt>
                <c:pt idx="1">
                  <c:v>0.1111111111111111</c:v>
                </c:pt>
                <c:pt idx="2">
                  <c:v>0.16161616161616166</c:v>
                </c:pt>
                <c:pt idx="3">
                  <c:v>0.21212121212121213</c:v>
                </c:pt>
                <c:pt idx="4">
                  <c:v>0.17171717171717177</c:v>
                </c:pt>
                <c:pt idx="5">
                  <c:v>0.19191919191919193</c:v>
                </c:pt>
                <c:pt idx="6">
                  <c:v>0.14141414141414144</c:v>
                </c:pt>
                <c:pt idx="7">
                  <c:v>0.12121212121212123</c:v>
                </c:pt>
                <c:pt idx="8">
                  <c:v>0.22222222222222221</c:v>
                </c:pt>
                <c:pt idx="9">
                  <c:v>0.13131313131313135</c:v>
                </c:pt>
                <c:pt idx="10">
                  <c:v>0.24242424242424246</c:v>
                </c:pt>
                <c:pt idx="11">
                  <c:v>0.26262626262626271</c:v>
                </c:pt>
                <c:pt idx="12">
                  <c:v>0.4646464646464647</c:v>
                </c:pt>
                <c:pt idx="13">
                  <c:v>0.37373737373737381</c:v>
                </c:pt>
                <c:pt idx="14">
                  <c:v>0.44444444444444442</c:v>
                </c:pt>
                <c:pt idx="15">
                  <c:v>0.27272727272727276</c:v>
                </c:pt>
                <c:pt idx="16">
                  <c:v>0.48484848484848492</c:v>
                </c:pt>
              </c:numCache>
            </c:numRef>
          </c:val>
        </c:ser>
        <c:ser>
          <c:idx val="0"/>
          <c:order val="1"/>
          <c:tx>
            <c:strRef>
              <c:f>Sheet1!$C$1</c:f>
              <c:strCache>
                <c:ptCount val="1"/>
                <c:pt idx="0">
                  <c:v>Somewhat useful</c:v>
                </c:pt>
              </c:strCache>
            </c:strRef>
          </c:tx>
          <c:spPr>
            <a:solidFill>
              <a:srgbClr val="B6B6B9"/>
            </a:solidFill>
          </c:spPr>
          <c:dLbls>
            <c:dLbl>
              <c:idx val="1"/>
              <c:layout>
                <c:manualLayout>
                  <c:x val="5.1020408163265875E-3"/>
                  <c:y val="5.4645152141666491E-7"/>
                </c:manualLayout>
              </c:layout>
              <c:showVal val="1"/>
            </c:dLbl>
            <c:dLbl>
              <c:idx val="2"/>
              <c:layout>
                <c:manualLayout>
                  <c:x val="1.7006802721088441E-3"/>
                  <c:y val="2.7322576070833632E-7"/>
                </c:manualLayout>
              </c:layout>
              <c:showVal val="1"/>
            </c:dLbl>
            <c:txPr>
              <a:bodyPr/>
              <a:lstStyle/>
              <a:p>
                <a:pPr>
                  <a:defRPr sz="1200"/>
                </a:pPr>
                <a:endParaRPr lang="en-US"/>
              </a:p>
            </c:txPr>
            <c:showVal val="1"/>
          </c:dLbls>
          <c:cat>
            <c:strRef>
              <c:f>Sheet1!$A$2:$A$18</c:f>
              <c:strCache>
                <c:ptCount val="17"/>
                <c:pt idx="0">
                  <c:v>Developing a successor within the firm</c:v>
                </c:pt>
                <c:pt idx="1">
                  <c:v>Pathway training/mentoring of prospective partners</c:v>
                </c:pt>
                <c:pt idx="2">
                  <c:v>Developing partnership agreements</c:v>
                </c:pt>
                <c:pt idx="3">
                  <c:v>Valuing a professional accountancy firm</c:v>
                </c:pt>
                <c:pt idx="4">
                  <c:v>Developing a business succession plan</c:v>
                </c:pt>
                <c:pt idx="5">
                  <c:v>Professional indemnity insurance considerations for retiring members</c:v>
                </c:pt>
                <c:pt idx="6">
                  <c:v>Developing a business continuity plan</c:v>
                </c:pt>
                <c:pt idx="7">
                  <c:v>Exit planning for prospective retiring partners</c:v>
                </c:pt>
                <c:pt idx="8">
                  <c:v>Financing options for internal successors</c:v>
                </c:pt>
                <c:pt idx="9">
                  <c:v>Defining roles and responsibilities for retired/retiring partners</c:v>
                </c:pt>
                <c:pt idx="10">
                  <c:v>Choosing a business exit strategy</c:v>
                </c:pt>
                <c:pt idx="11">
                  <c:v>Buying and selling a professional accountancy firm</c:v>
                </c:pt>
                <c:pt idx="12">
                  <c:v>Finding a buyer</c:v>
                </c:pt>
                <c:pt idx="13">
                  <c:v>Structuring a merger with another practice</c:v>
                </c:pt>
                <c:pt idx="14">
                  <c:v>Preparing a firm for sale</c:v>
                </c:pt>
                <c:pt idx="15">
                  <c:v>Tax implications in business succession</c:v>
                </c:pt>
                <c:pt idx="16">
                  <c:v>Family succession planning for my business</c:v>
                </c:pt>
              </c:strCache>
            </c:strRef>
          </c:cat>
          <c:val>
            <c:numRef>
              <c:f>Sheet1!$C$2:$C$18</c:f>
              <c:numCache>
                <c:formatCode>0%</c:formatCode>
                <c:ptCount val="17"/>
                <c:pt idx="0">
                  <c:v>0.34343434343434348</c:v>
                </c:pt>
                <c:pt idx="1">
                  <c:v>0.40404040404040409</c:v>
                </c:pt>
                <c:pt idx="2">
                  <c:v>0.39393939393939398</c:v>
                </c:pt>
                <c:pt idx="3">
                  <c:v>0.40404040404040409</c:v>
                </c:pt>
                <c:pt idx="4">
                  <c:v>0.44444444444444442</c:v>
                </c:pt>
                <c:pt idx="5">
                  <c:v>0.43434343434343431</c:v>
                </c:pt>
                <c:pt idx="6">
                  <c:v>0.49494949494949503</c:v>
                </c:pt>
                <c:pt idx="7">
                  <c:v>0.53535353535353547</c:v>
                </c:pt>
                <c:pt idx="8">
                  <c:v>0.4646464646464647</c:v>
                </c:pt>
                <c:pt idx="9">
                  <c:v>0.56565656565656552</c:v>
                </c:pt>
                <c:pt idx="10">
                  <c:v>0.47474747474747481</c:v>
                </c:pt>
                <c:pt idx="11">
                  <c:v>0.4646464646464647</c:v>
                </c:pt>
                <c:pt idx="12">
                  <c:v>0.27272727272727276</c:v>
                </c:pt>
                <c:pt idx="13">
                  <c:v>0.39393939393939398</c:v>
                </c:pt>
                <c:pt idx="14">
                  <c:v>0.35353535353535359</c:v>
                </c:pt>
                <c:pt idx="15">
                  <c:v>0.53535353535353547</c:v>
                </c:pt>
                <c:pt idx="16">
                  <c:v>0.34343434343434348</c:v>
                </c:pt>
              </c:numCache>
            </c:numRef>
          </c:val>
        </c:ser>
        <c:ser>
          <c:idx val="1"/>
          <c:order val="2"/>
          <c:tx>
            <c:strRef>
              <c:f>Sheet1!$D$1</c:f>
              <c:strCache>
                <c:ptCount val="1"/>
                <c:pt idx="0">
                  <c:v>Very useful</c:v>
                </c:pt>
              </c:strCache>
            </c:strRef>
          </c:tx>
          <c:spPr>
            <a:solidFill>
              <a:srgbClr val="009DD9"/>
            </a:solidFill>
          </c:spPr>
          <c:dLbls>
            <c:txPr>
              <a:bodyPr/>
              <a:lstStyle/>
              <a:p>
                <a:pPr>
                  <a:defRPr sz="1200">
                    <a:solidFill>
                      <a:schemeClr val="bg1"/>
                    </a:solidFill>
                  </a:defRPr>
                </a:pPr>
                <a:endParaRPr lang="en-US"/>
              </a:p>
            </c:txPr>
            <c:showVal val="1"/>
          </c:dLbls>
          <c:cat>
            <c:strRef>
              <c:f>Sheet1!$A$2:$A$18</c:f>
              <c:strCache>
                <c:ptCount val="17"/>
                <c:pt idx="0">
                  <c:v>Developing a successor within the firm</c:v>
                </c:pt>
                <c:pt idx="1">
                  <c:v>Pathway training/mentoring of prospective partners</c:v>
                </c:pt>
                <c:pt idx="2">
                  <c:v>Developing partnership agreements</c:v>
                </c:pt>
                <c:pt idx="3">
                  <c:v>Valuing a professional accountancy firm</c:v>
                </c:pt>
                <c:pt idx="4">
                  <c:v>Developing a business succession plan</c:v>
                </c:pt>
                <c:pt idx="5">
                  <c:v>Professional indemnity insurance considerations for retiring members</c:v>
                </c:pt>
                <c:pt idx="6">
                  <c:v>Developing a business continuity plan</c:v>
                </c:pt>
                <c:pt idx="7">
                  <c:v>Exit planning for prospective retiring partners</c:v>
                </c:pt>
                <c:pt idx="8">
                  <c:v>Financing options for internal successors</c:v>
                </c:pt>
                <c:pt idx="9">
                  <c:v>Defining roles and responsibilities for retired/retiring partners</c:v>
                </c:pt>
                <c:pt idx="10">
                  <c:v>Choosing a business exit strategy</c:v>
                </c:pt>
                <c:pt idx="11">
                  <c:v>Buying and selling a professional accountancy firm</c:v>
                </c:pt>
                <c:pt idx="12">
                  <c:v>Finding a buyer</c:v>
                </c:pt>
                <c:pt idx="13">
                  <c:v>Structuring a merger with another practice</c:v>
                </c:pt>
                <c:pt idx="14">
                  <c:v>Preparing a firm for sale</c:v>
                </c:pt>
                <c:pt idx="15">
                  <c:v>Tax implications in business succession</c:v>
                </c:pt>
                <c:pt idx="16">
                  <c:v>Family succession planning for my business</c:v>
                </c:pt>
              </c:strCache>
            </c:strRef>
          </c:cat>
          <c:val>
            <c:numRef>
              <c:f>Sheet1!$D$2:$D$18</c:f>
              <c:numCache>
                <c:formatCode>0%</c:formatCode>
                <c:ptCount val="17"/>
                <c:pt idx="0">
                  <c:v>0.50505050505050508</c:v>
                </c:pt>
                <c:pt idx="1">
                  <c:v>0.48484848484848492</c:v>
                </c:pt>
                <c:pt idx="2">
                  <c:v>0.44444444444444442</c:v>
                </c:pt>
                <c:pt idx="3">
                  <c:v>0.38383838383838387</c:v>
                </c:pt>
                <c:pt idx="4">
                  <c:v>0.38383838383838387</c:v>
                </c:pt>
                <c:pt idx="5">
                  <c:v>0.37373737373737381</c:v>
                </c:pt>
                <c:pt idx="6">
                  <c:v>0.3636363636363637</c:v>
                </c:pt>
                <c:pt idx="7">
                  <c:v>0.34343434343434348</c:v>
                </c:pt>
                <c:pt idx="8">
                  <c:v>0.31313131313131309</c:v>
                </c:pt>
                <c:pt idx="9">
                  <c:v>0.30303030303030309</c:v>
                </c:pt>
                <c:pt idx="10">
                  <c:v>0.28282828282828287</c:v>
                </c:pt>
                <c:pt idx="11">
                  <c:v>0.27272727272727276</c:v>
                </c:pt>
                <c:pt idx="12">
                  <c:v>0.26262626262626271</c:v>
                </c:pt>
                <c:pt idx="13">
                  <c:v>0.23232323232323235</c:v>
                </c:pt>
                <c:pt idx="14">
                  <c:v>0.20202020202020204</c:v>
                </c:pt>
                <c:pt idx="15">
                  <c:v>0.19191919191919193</c:v>
                </c:pt>
                <c:pt idx="16">
                  <c:v>0.17171717171717177</c:v>
                </c:pt>
              </c:numCache>
            </c:numRef>
          </c:val>
        </c:ser>
        <c:gapWidth val="52"/>
        <c:overlap val="100"/>
        <c:axId val="113843584"/>
        <c:axId val="113857664"/>
      </c:barChart>
      <c:catAx>
        <c:axId val="113843584"/>
        <c:scaling>
          <c:orientation val="maxMin"/>
        </c:scaling>
        <c:axPos val="l"/>
        <c:numFmt formatCode="@" sourceLinked="1"/>
        <c:tickLblPos val="nextTo"/>
        <c:txPr>
          <a:bodyPr/>
          <a:lstStyle/>
          <a:p>
            <a:pPr>
              <a:defRPr sz="1100"/>
            </a:pPr>
            <a:endParaRPr lang="en-US"/>
          </a:p>
        </c:txPr>
        <c:crossAx val="113857664"/>
        <c:crosses val="autoZero"/>
        <c:auto val="1"/>
        <c:lblAlgn val="ctr"/>
        <c:lblOffset val="100"/>
      </c:catAx>
      <c:valAx>
        <c:axId val="113857664"/>
        <c:scaling>
          <c:orientation val="minMax"/>
        </c:scaling>
        <c:delete val="1"/>
        <c:axPos val="t"/>
        <c:numFmt formatCode="0%" sourceLinked="1"/>
        <c:tickLblPos val="none"/>
        <c:crossAx val="113843584"/>
        <c:crosses val="autoZero"/>
        <c:crossBetween val="between"/>
      </c:valAx>
    </c:plotArea>
    <c:legend>
      <c:legendPos val="b"/>
      <c:layout>
        <c:manualLayout>
          <c:xMode val="edge"/>
          <c:yMode val="edge"/>
          <c:x val="0.30732899458996676"/>
          <c:y val="0.92207826622205391"/>
          <c:w val="0.5320208634635013"/>
          <c:h val="6.5716501543636271E-2"/>
        </c:manualLayout>
      </c:layout>
      <c:txPr>
        <a:bodyPr/>
        <a:lstStyle/>
        <a:p>
          <a:pPr>
            <a:defRPr sz="1200"/>
          </a:pPr>
          <a:endParaRPr lang="en-US"/>
        </a:p>
      </c:txPr>
    </c:legend>
    <c:plotVisOnly val="1"/>
    <c:dispBlanksAs val="gap"/>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5857495754207238"/>
          <c:y val="0.10749455520187724"/>
          <c:w val="0.55973453821628005"/>
          <c:h val="0.89250557742782155"/>
        </c:manualLayout>
      </c:layout>
      <c:pieChart>
        <c:varyColors val="1"/>
        <c:ser>
          <c:idx val="2"/>
          <c:order val="0"/>
          <c:tx>
            <c:strRef>
              <c:f>Sheet1!$B$1</c:f>
              <c:strCache>
                <c:ptCount val="1"/>
                <c:pt idx="0">
                  <c:v>Total</c:v>
                </c:pt>
              </c:strCache>
            </c:strRef>
          </c:tx>
          <c:explosion val="5"/>
          <c:dLbls>
            <c:txPr>
              <a:bodyPr/>
              <a:lstStyle/>
              <a:p>
                <a:pPr>
                  <a:defRPr sz="1200">
                    <a:solidFill>
                      <a:schemeClr val="bg1"/>
                    </a:solidFill>
                  </a:defRPr>
                </a:pPr>
                <a:endParaRPr lang="en-US"/>
              </a:p>
            </c:txPr>
            <c:dLblPos val="ctr"/>
            <c:showVal val="1"/>
            <c:showCatName val="1"/>
            <c:showLeaderLines val="1"/>
          </c:dLbls>
          <c:cat>
            <c:strRef>
              <c:f>Sheet1!$A$2:$A$4</c:f>
              <c:strCache>
                <c:ptCount val="3"/>
                <c:pt idx="0">
                  <c:v>Yes</c:v>
                </c:pt>
                <c:pt idx="1">
                  <c:v>No</c:v>
                </c:pt>
                <c:pt idx="2">
                  <c:v>Don't know</c:v>
                </c:pt>
              </c:strCache>
            </c:strRef>
          </c:cat>
          <c:val>
            <c:numRef>
              <c:f>Sheet1!$B$2:$B$4</c:f>
              <c:numCache>
                <c:formatCode>#,##0%</c:formatCode>
                <c:ptCount val="3"/>
                <c:pt idx="0">
                  <c:v>0.48958333333333337</c:v>
                </c:pt>
                <c:pt idx="1">
                  <c:v>0.23958333333333337</c:v>
                </c:pt>
                <c:pt idx="2">
                  <c:v>0.27083333333333326</c:v>
                </c:pt>
              </c:numCache>
            </c:numRef>
          </c:val>
        </c:ser>
        <c:firstSliceAng val="0"/>
      </c:pieChart>
    </c:plotArea>
    <c:plotVisOnly val="1"/>
    <c:dispBlanksAs val="zero"/>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41237429880088639"/>
          <c:y val="6.5476190476190479E-2"/>
          <c:w val="0.58762570119911484"/>
          <c:h val="0.86904761904761962"/>
        </c:manualLayout>
      </c:layout>
      <c:barChart>
        <c:barDir val="bar"/>
        <c:grouping val="clustered"/>
        <c:ser>
          <c:idx val="0"/>
          <c:order val="0"/>
          <c:tx>
            <c:strRef>
              <c:f>Sheet1!$B$1</c:f>
              <c:strCache>
                <c:ptCount val="1"/>
                <c:pt idx="0">
                  <c:v>Series 1</c:v>
                </c:pt>
              </c:strCache>
            </c:strRef>
          </c:tx>
          <c:dLbls>
            <c:dLbl>
              <c:idx val="0"/>
              <c:layout/>
              <c:tx>
                <c:rich>
                  <a:bodyPr/>
                  <a:lstStyle/>
                  <a:p>
                    <a:r>
                      <a:rPr lang="en-US" smtClean="0"/>
                      <a:t>&lt;1%</a:t>
                    </a:r>
                    <a:endParaRPr lang="en-US"/>
                  </a:p>
                </c:rich>
              </c:tx>
              <c:showVal val="1"/>
            </c:dLbl>
            <c:txPr>
              <a:bodyPr/>
              <a:lstStyle/>
              <a:p>
                <a:pPr>
                  <a:defRPr sz="1200"/>
                </a:pPr>
                <a:endParaRPr lang="en-US"/>
              </a:p>
            </c:txPr>
            <c:showVal val="1"/>
          </c:dLbls>
          <c:cat>
            <c:strRef>
              <c:f>Sheet1!$A$2:$A$7</c:f>
              <c:strCache>
                <c:ptCount val="6"/>
                <c:pt idx="0">
                  <c:v>Under 25 years old</c:v>
                </c:pt>
                <c:pt idx="1">
                  <c:v>25-34 years old</c:v>
                </c:pt>
                <c:pt idx="2">
                  <c:v>35-44 years old</c:v>
                </c:pt>
                <c:pt idx="3">
                  <c:v>45-54 years old</c:v>
                </c:pt>
                <c:pt idx="4">
                  <c:v>55-64 years old</c:v>
                </c:pt>
                <c:pt idx="5">
                  <c:v>65 years old and above</c:v>
                </c:pt>
              </c:strCache>
            </c:strRef>
          </c:cat>
          <c:val>
            <c:numRef>
              <c:f>Sheet1!$B$2:$B$7</c:f>
              <c:numCache>
                <c:formatCode>#,##0%</c:formatCode>
                <c:ptCount val="6"/>
                <c:pt idx="0">
                  <c:v>3.0000000000000009E-3</c:v>
                </c:pt>
                <c:pt idx="1">
                  <c:v>0.28000000000000008</c:v>
                </c:pt>
                <c:pt idx="2">
                  <c:v>0.19400000000000001</c:v>
                </c:pt>
                <c:pt idx="3">
                  <c:v>0.32100000000000012</c:v>
                </c:pt>
                <c:pt idx="4">
                  <c:v>0.16800000000000001</c:v>
                </c:pt>
                <c:pt idx="5">
                  <c:v>3.4000000000000002E-2</c:v>
                </c:pt>
              </c:numCache>
            </c:numRef>
          </c:val>
        </c:ser>
        <c:axId val="113976832"/>
        <c:axId val="113978368"/>
      </c:barChart>
      <c:catAx>
        <c:axId val="113976832"/>
        <c:scaling>
          <c:orientation val="maxMin"/>
        </c:scaling>
        <c:axPos val="l"/>
        <c:numFmt formatCode="@" sourceLinked="1"/>
        <c:tickLblPos val="nextTo"/>
        <c:txPr>
          <a:bodyPr/>
          <a:lstStyle/>
          <a:p>
            <a:pPr>
              <a:defRPr sz="1050"/>
            </a:pPr>
            <a:endParaRPr lang="en-US"/>
          </a:p>
        </c:txPr>
        <c:crossAx val="113978368"/>
        <c:crosses val="autoZero"/>
        <c:auto val="1"/>
        <c:lblAlgn val="ctr"/>
        <c:lblOffset val="100"/>
      </c:catAx>
      <c:valAx>
        <c:axId val="113978368"/>
        <c:scaling>
          <c:orientation val="minMax"/>
        </c:scaling>
        <c:delete val="1"/>
        <c:axPos val="t"/>
        <c:numFmt formatCode="#,##0%" sourceLinked="1"/>
        <c:tickLblPos val="none"/>
        <c:crossAx val="113976832"/>
        <c:crosses val="autoZero"/>
        <c:crossBetween val="between"/>
      </c:valAx>
    </c:plotArea>
    <c:plotVisOnly val="1"/>
    <c:dispBlanksAs val="gap"/>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2627114319043473"/>
          <c:y val="7.1428571428571425E-2"/>
          <c:w val="0.74595107903178814"/>
          <c:h val="0.86904761904761962"/>
        </c:manualLayout>
      </c:layout>
      <c:barChart>
        <c:barDir val="bar"/>
        <c:grouping val="clustered"/>
        <c:ser>
          <c:idx val="0"/>
          <c:order val="0"/>
          <c:tx>
            <c:strRef>
              <c:f>Sheet1!$B$1</c:f>
              <c:strCache>
                <c:ptCount val="1"/>
                <c:pt idx="0">
                  <c:v>Series 1</c:v>
                </c:pt>
              </c:strCache>
            </c:strRef>
          </c:tx>
          <c:dLbls>
            <c:txPr>
              <a:bodyPr/>
              <a:lstStyle/>
              <a:p>
                <a:pPr>
                  <a:defRPr sz="1050"/>
                </a:pPr>
                <a:endParaRPr lang="en-US"/>
              </a:p>
            </c:txPr>
            <c:showVal val="1"/>
          </c:dLbls>
          <c:cat>
            <c:strRef>
              <c:f>Sheet1!$A$2:$A$5</c:f>
              <c:strCache>
                <c:ptCount val="4"/>
                <c:pt idx="0">
                  <c:v>1</c:v>
                </c:pt>
                <c:pt idx="1">
                  <c:v>2 - 5</c:v>
                </c:pt>
                <c:pt idx="2">
                  <c:v>6 - 9</c:v>
                </c:pt>
                <c:pt idx="3">
                  <c:v>10 or more</c:v>
                </c:pt>
              </c:strCache>
            </c:strRef>
          </c:cat>
          <c:val>
            <c:numRef>
              <c:f>Sheet1!$B$2:$B$5</c:f>
              <c:numCache>
                <c:formatCode>#,##0%</c:formatCode>
                <c:ptCount val="4"/>
                <c:pt idx="0">
                  <c:v>0.67357512953367893</c:v>
                </c:pt>
                <c:pt idx="1">
                  <c:v>0.11398963730569948</c:v>
                </c:pt>
                <c:pt idx="2">
                  <c:v>2.072538860103627E-2</c:v>
                </c:pt>
                <c:pt idx="3">
                  <c:v>0.19170984455958551</c:v>
                </c:pt>
              </c:numCache>
            </c:numRef>
          </c:val>
        </c:ser>
        <c:axId val="114055424"/>
        <c:axId val="114057216"/>
      </c:barChart>
      <c:catAx>
        <c:axId val="114055424"/>
        <c:scaling>
          <c:orientation val="maxMin"/>
        </c:scaling>
        <c:axPos val="l"/>
        <c:numFmt formatCode="General" sourceLinked="1"/>
        <c:tickLblPos val="nextTo"/>
        <c:txPr>
          <a:bodyPr/>
          <a:lstStyle/>
          <a:p>
            <a:pPr>
              <a:defRPr sz="1000"/>
            </a:pPr>
            <a:endParaRPr lang="en-US"/>
          </a:p>
        </c:txPr>
        <c:crossAx val="114057216"/>
        <c:crosses val="autoZero"/>
        <c:auto val="1"/>
        <c:lblAlgn val="ctr"/>
        <c:lblOffset val="100"/>
      </c:catAx>
      <c:valAx>
        <c:axId val="114057216"/>
        <c:scaling>
          <c:orientation val="minMax"/>
        </c:scaling>
        <c:delete val="1"/>
        <c:axPos val="t"/>
        <c:numFmt formatCode="#,##0%" sourceLinked="1"/>
        <c:tickLblPos val="none"/>
        <c:crossAx val="114055424"/>
        <c:crosses val="autoZero"/>
        <c:crossBetween val="between"/>
      </c:valAx>
    </c:plotArea>
    <c:plotVisOnly val="1"/>
    <c:dispBlanksAs val="gap"/>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513365052012579"/>
          <c:y val="9.2908025708206707E-2"/>
          <c:w val="0.71832499096699853"/>
          <c:h val="0.6695160935549006"/>
        </c:manualLayout>
      </c:layout>
      <c:doughnutChart>
        <c:varyColors val="1"/>
        <c:ser>
          <c:idx val="0"/>
          <c:order val="0"/>
          <c:tx>
            <c:strRef>
              <c:f>Sheet1!$B$1</c:f>
              <c:strCache>
                <c:ptCount val="1"/>
              </c:strCache>
            </c:strRef>
          </c:tx>
          <c:dPt>
            <c:idx val="0"/>
            <c:spPr>
              <a:solidFill>
                <a:schemeClr val="accent1"/>
              </a:solidFill>
            </c:spPr>
          </c:dPt>
          <c:dPt>
            <c:idx val="1"/>
            <c:spPr>
              <a:solidFill>
                <a:schemeClr val="accent2"/>
              </a:solidFill>
            </c:spPr>
          </c:dPt>
          <c:dPt>
            <c:idx val="2"/>
            <c:spPr>
              <a:solidFill>
                <a:schemeClr val="accent3"/>
              </a:solidFill>
            </c:spPr>
          </c:dPt>
          <c:dPt>
            <c:idx val="3"/>
            <c:spPr>
              <a:solidFill>
                <a:schemeClr val="accent4"/>
              </a:solidFill>
            </c:spPr>
          </c:dPt>
          <c:dPt>
            <c:idx val="4"/>
            <c:spPr>
              <a:solidFill>
                <a:schemeClr val="accent5"/>
              </a:solidFill>
            </c:spPr>
          </c:dPt>
          <c:dPt>
            <c:idx val="5"/>
            <c:spPr>
              <a:solidFill>
                <a:schemeClr val="accent6"/>
              </a:solidFill>
            </c:spPr>
          </c:dPt>
          <c:dLbls>
            <c:dLbl>
              <c:idx val="5"/>
              <c:tx>
                <c:rich>
                  <a:bodyPr/>
                  <a:lstStyle/>
                  <a:p>
                    <a:r>
                      <a:rPr lang="en-US" dirty="0">
                        <a:solidFill>
                          <a:srgbClr val="FFFFFF"/>
                        </a:solidFill>
                      </a:rPr>
                      <a:t>7%</a:t>
                    </a:r>
                  </a:p>
                </c:rich>
              </c:tx>
              <c:showPercent val="1"/>
            </c:dLbl>
            <c:numFmt formatCode="0%" sourceLinked="0"/>
            <c:txPr>
              <a:bodyPr/>
              <a:lstStyle/>
              <a:p>
                <a:pPr>
                  <a:defRPr sz="1200">
                    <a:solidFill>
                      <a:srgbClr val="FFFFFF"/>
                    </a:solidFill>
                  </a:defRPr>
                </a:pPr>
                <a:endParaRPr lang="en-US"/>
              </a:p>
            </c:txPr>
            <c:showPercent val="1"/>
            <c:showLeaderLines val="1"/>
          </c:dLbls>
          <c:cat>
            <c:strRef>
              <c:f>Sheet1!$A$2:$A$3</c:f>
              <c:strCache>
                <c:ptCount val="2"/>
                <c:pt idx="0">
                  <c:v>Male</c:v>
                </c:pt>
                <c:pt idx="1">
                  <c:v>Female</c:v>
                </c:pt>
              </c:strCache>
            </c:strRef>
          </c:cat>
          <c:val>
            <c:numRef>
              <c:f>Sheet1!$B$2:$B$3</c:f>
              <c:numCache>
                <c:formatCode>#,##0%</c:formatCode>
                <c:ptCount val="2"/>
                <c:pt idx="0">
                  <c:v>0.68100000000000005</c:v>
                </c:pt>
                <c:pt idx="1">
                  <c:v>0.31900000000000012</c:v>
                </c:pt>
              </c:numCache>
            </c:numRef>
          </c:val>
        </c:ser>
        <c:firstSliceAng val="0"/>
        <c:holeSize val="58"/>
      </c:doughnutChart>
    </c:plotArea>
    <c:legend>
      <c:legendPos val="b"/>
      <c:layout/>
      <c:txPr>
        <a:bodyPr/>
        <a:lstStyle/>
        <a:p>
          <a:pPr>
            <a:defRPr sz="1100"/>
          </a:pPr>
          <a:endParaRPr lang="en-US"/>
        </a:p>
      </c:txPr>
    </c:legend>
    <c:plotVisOnly val="1"/>
    <c:dispBlanksAs val="zero"/>
  </c:chart>
  <c:txPr>
    <a:bodyPr/>
    <a:lstStyle/>
    <a:p>
      <a:pPr>
        <a:defRPr sz="18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51437647217174776"/>
          <c:y val="7.1428571428571425E-2"/>
          <c:w val="0.38733292953765408"/>
          <c:h val="0.86904761904761962"/>
        </c:manualLayout>
      </c:layout>
      <c:barChart>
        <c:barDir val="bar"/>
        <c:grouping val="clustered"/>
        <c:ser>
          <c:idx val="0"/>
          <c:order val="0"/>
          <c:tx>
            <c:strRef>
              <c:f>Sheet1!$B$1</c:f>
              <c:strCache>
                <c:ptCount val="1"/>
                <c:pt idx="0">
                  <c:v>Series 1</c:v>
                </c:pt>
              </c:strCache>
            </c:strRef>
          </c:tx>
          <c:dLbls>
            <c:dLbl>
              <c:idx val="2"/>
              <c:layout/>
              <c:tx>
                <c:rich>
                  <a:bodyPr/>
                  <a:lstStyle/>
                  <a:p>
                    <a:r>
                      <a:rPr lang="en-US" smtClean="0"/>
                      <a:t>&lt;1%</a:t>
                    </a:r>
                    <a:endParaRPr lang="en-US"/>
                  </a:p>
                </c:rich>
              </c:tx>
              <c:showVal val="1"/>
            </c:dLbl>
            <c:txPr>
              <a:bodyPr/>
              <a:lstStyle/>
              <a:p>
                <a:pPr>
                  <a:defRPr sz="1050"/>
                </a:pPr>
                <a:endParaRPr lang="en-US"/>
              </a:p>
            </c:txPr>
            <c:showVal val="1"/>
          </c:dLbls>
          <c:cat>
            <c:strRef>
              <c:f>Sheet1!$A$2:$A$5</c:f>
              <c:strCache>
                <c:ptCount val="4"/>
                <c:pt idx="0">
                  <c:v>Hong Kong </c:v>
                </c:pt>
                <c:pt idx="1">
                  <c:v>Mainland China </c:v>
                </c:pt>
                <c:pt idx="2">
                  <c:v>Other Asia Specific Region</c:v>
                </c:pt>
                <c:pt idx="3">
                  <c:v>Other </c:v>
                </c:pt>
              </c:strCache>
            </c:strRef>
          </c:cat>
          <c:val>
            <c:numRef>
              <c:f>Sheet1!$B$2:$B$5</c:f>
              <c:numCache>
                <c:formatCode>0%</c:formatCode>
                <c:ptCount val="4"/>
                <c:pt idx="0">
                  <c:v>0.95000000000000007</c:v>
                </c:pt>
                <c:pt idx="1">
                  <c:v>3.0000000000000002E-2</c:v>
                </c:pt>
                <c:pt idx="2">
                  <c:v>0</c:v>
                </c:pt>
                <c:pt idx="3" formatCode="#,##0%">
                  <c:v>2.0000000000000004E-2</c:v>
                </c:pt>
              </c:numCache>
            </c:numRef>
          </c:val>
        </c:ser>
        <c:axId val="114216320"/>
        <c:axId val="114222208"/>
      </c:barChart>
      <c:catAx>
        <c:axId val="114216320"/>
        <c:scaling>
          <c:orientation val="maxMin"/>
        </c:scaling>
        <c:axPos val="l"/>
        <c:numFmt formatCode="General" sourceLinked="1"/>
        <c:tickLblPos val="nextTo"/>
        <c:txPr>
          <a:bodyPr/>
          <a:lstStyle/>
          <a:p>
            <a:pPr>
              <a:defRPr sz="1000"/>
            </a:pPr>
            <a:endParaRPr lang="en-US"/>
          </a:p>
        </c:txPr>
        <c:crossAx val="114222208"/>
        <c:crosses val="autoZero"/>
        <c:auto val="1"/>
        <c:lblAlgn val="ctr"/>
        <c:lblOffset val="100"/>
      </c:catAx>
      <c:valAx>
        <c:axId val="114222208"/>
        <c:scaling>
          <c:orientation val="minMax"/>
        </c:scaling>
        <c:delete val="1"/>
        <c:axPos val="t"/>
        <c:numFmt formatCode="0%" sourceLinked="1"/>
        <c:tickLblPos val="none"/>
        <c:crossAx val="114216320"/>
        <c:crosses val="autoZero"/>
        <c:crossBetween val="between"/>
      </c:valAx>
    </c:plotArea>
    <c:plotVisOnly val="1"/>
    <c:dispBlanksAs val="gap"/>
  </c:chart>
  <c:txPr>
    <a:bodyPr/>
    <a:lstStyle/>
    <a:p>
      <a:pPr>
        <a:defRPr sz="18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5134816578160285"/>
          <c:y val="6.5476190476190479E-2"/>
          <c:w val="0.44388268326924585"/>
          <c:h val="0.86904761904761962"/>
        </c:manualLayout>
      </c:layout>
      <c:barChart>
        <c:barDir val="bar"/>
        <c:grouping val="clustered"/>
        <c:ser>
          <c:idx val="0"/>
          <c:order val="0"/>
          <c:tx>
            <c:strRef>
              <c:f>Sheet1!$B$1</c:f>
              <c:strCache>
                <c:ptCount val="1"/>
                <c:pt idx="0">
                  <c:v>Series 1</c:v>
                </c:pt>
              </c:strCache>
            </c:strRef>
          </c:tx>
          <c:dLbls>
            <c:txPr>
              <a:bodyPr/>
              <a:lstStyle/>
              <a:p>
                <a:pPr>
                  <a:defRPr sz="1050"/>
                </a:pPr>
                <a:endParaRPr lang="en-US"/>
              </a:p>
            </c:txPr>
            <c:showVal val="1"/>
          </c:dLbls>
          <c:cat>
            <c:strRef>
              <c:f>Sheet1!$A$2:$A$7</c:f>
              <c:strCache>
                <c:ptCount val="6"/>
                <c:pt idx="0">
                  <c:v>Auditing, Reviews and Other Assurance Services</c:v>
                </c:pt>
                <c:pt idx="1">
                  <c:v>Taxation</c:v>
                </c:pt>
                <c:pt idx="2">
                  <c:v>Accounting/Financial reporting</c:v>
                </c:pt>
                <c:pt idx="3">
                  <c:v>Consulting</c:v>
                </c:pt>
                <c:pt idx="4">
                  <c:v>Insolvency</c:v>
                </c:pt>
                <c:pt idx="5">
                  <c:v>Other services</c:v>
                </c:pt>
              </c:strCache>
            </c:strRef>
          </c:cat>
          <c:val>
            <c:numRef>
              <c:f>Sheet1!$B$2:$B$7</c:f>
              <c:numCache>
                <c:formatCode>0%</c:formatCode>
                <c:ptCount val="6"/>
                <c:pt idx="0">
                  <c:v>0.8497409326424874</c:v>
                </c:pt>
                <c:pt idx="1">
                  <c:v>0.74352331606217625</c:v>
                </c:pt>
                <c:pt idx="2">
                  <c:v>0.68393782383419699</c:v>
                </c:pt>
                <c:pt idx="3">
                  <c:v>0.52590673575129521</c:v>
                </c:pt>
                <c:pt idx="4">
                  <c:v>0.24611398963730574</c:v>
                </c:pt>
                <c:pt idx="5">
                  <c:v>0.43523316062176165</c:v>
                </c:pt>
              </c:numCache>
            </c:numRef>
          </c:val>
        </c:ser>
        <c:axId val="114418432"/>
        <c:axId val="114419968"/>
      </c:barChart>
      <c:catAx>
        <c:axId val="114418432"/>
        <c:scaling>
          <c:orientation val="maxMin"/>
        </c:scaling>
        <c:axPos val="l"/>
        <c:numFmt formatCode="General" sourceLinked="1"/>
        <c:tickLblPos val="nextTo"/>
        <c:txPr>
          <a:bodyPr/>
          <a:lstStyle/>
          <a:p>
            <a:pPr>
              <a:defRPr sz="900"/>
            </a:pPr>
            <a:endParaRPr lang="en-US"/>
          </a:p>
        </c:txPr>
        <c:crossAx val="114419968"/>
        <c:crosses val="autoZero"/>
        <c:auto val="1"/>
        <c:lblAlgn val="ctr"/>
        <c:lblOffset val="100"/>
      </c:catAx>
      <c:valAx>
        <c:axId val="114419968"/>
        <c:scaling>
          <c:orientation val="minMax"/>
        </c:scaling>
        <c:delete val="1"/>
        <c:axPos val="t"/>
        <c:numFmt formatCode="0%" sourceLinked="1"/>
        <c:tickLblPos val="none"/>
        <c:crossAx val="114418432"/>
        <c:crosses val="autoZero"/>
        <c:crossBetween val="between"/>
      </c:valAx>
    </c:plotArea>
    <c:plotVisOnly val="1"/>
    <c:dispBlanksAs val="gap"/>
  </c:chart>
  <c:txPr>
    <a:bodyPr/>
    <a:lstStyle/>
    <a:p>
      <a:pPr>
        <a:defRPr sz="18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Series 1</c:v>
                </c:pt>
              </c:strCache>
            </c:strRef>
          </c:tx>
          <c:dLbls>
            <c:txPr>
              <a:bodyPr/>
              <a:lstStyle/>
              <a:p>
                <a:pPr>
                  <a:defRPr sz="1200"/>
                </a:pPr>
                <a:endParaRPr lang="en-US"/>
              </a:p>
            </c:txPr>
            <c:showVal val="1"/>
          </c:dLbls>
          <c:cat>
            <c:strRef>
              <c:f>Sheet1!$A$2:$A$8</c:f>
              <c:strCache>
                <c:ptCount val="7"/>
                <c:pt idx="0">
                  <c:v>Auditing, Reviews and Other Assurance Services</c:v>
                </c:pt>
                <c:pt idx="1">
                  <c:v>Accounting/Financial reporting</c:v>
                </c:pt>
                <c:pt idx="2">
                  <c:v>Consulting</c:v>
                </c:pt>
                <c:pt idx="3">
                  <c:v>Taxation</c:v>
                </c:pt>
                <c:pt idx="4">
                  <c:v>Insolvency</c:v>
                </c:pt>
                <c:pt idx="5">
                  <c:v>Other services</c:v>
                </c:pt>
                <c:pt idx="6">
                  <c:v>Don't Know</c:v>
                </c:pt>
              </c:strCache>
            </c:strRef>
          </c:cat>
          <c:val>
            <c:numRef>
              <c:f>Sheet1!$B$2:$B$8</c:f>
              <c:numCache>
                <c:formatCode>#,##0%</c:formatCode>
                <c:ptCount val="7"/>
                <c:pt idx="0">
                  <c:v>0.76000000000000023</c:v>
                </c:pt>
                <c:pt idx="1">
                  <c:v>7.8000000000000014E-2</c:v>
                </c:pt>
                <c:pt idx="2">
                  <c:v>5.1999999999999998E-2</c:v>
                </c:pt>
                <c:pt idx="3">
                  <c:v>1.2999999999999998E-2</c:v>
                </c:pt>
                <c:pt idx="4">
                  <c:v>8.0000000000000054E-3</c:v>
                </c:pt>
                <c:pt idx="5">
                  <c:v>7.3000000000000009E-2</c:v>
                </c:pt>
                <c:pt idx="6">
                  <c:v>1.6000000000000007E-2</c:v>
                </c:pt>
              </c:numCache>
            </c:numRef>
          </c:val>
        </c:ser>
        <c:axId val="114542080"/>
        <c:axId val="114543616"/>
      </c:barChart>
      <c:catAx>
        <c:axId val="114542080"/>
        <c:scaling>
          <c:orientation val="maxMin"/>
        </c:scaling>
        <c:axPos val="l"/>
        <c:numFmt formatCode="General" sourceLinked="1"/>
        <c:tickLblPos val="nextTo"/>
        <c:txPr>
          <a:bodyPr/>
          <a:lstStyle/>
          <a:p>
            <a:pPr>
              <a:defRPr sz="1000"/>
            </a:pPr>
            <a:endParaRPr lang="en-US"/>
          </a:p>
        </c:txPr>
        <c:crossAx val="114543616"/>
        <c:crosses val="autoZero"/>
        <c:auto val="1"/>
        <c:lblAlgn val="ctr"/>
        <c:lblOffset val="100"/>
      </c:catAx>
      <c:valAx>
        <c:axId val="114543616"/>
        <c:scaling>
          <c:orientation val="minMax"/>
        </c:scaling>
        <c:delete val="1"/>
        <c:axPos val="t"/>
        <c:numFmt formatCode="#,##0%" sourceLinked="1"/>
        <c:tickLblPos val="none"/>
        <c:crossAx val="114542080"/>
        <c:crosses val="autoZero"/>
        <c:crossBetween val="between"/>
      </c:valAx>
    </c:plotArea>
    <c:plotVisOnly val="1"/>
    <c:dispBlanksAs val="gap"/>
  </c:chart>
  <c:txPr>
    <a:bodyPr/>
    <a:lstStyle/>
    <a:p>
      <a:pPr>
        <a:defRPr sz="18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59492321438543583"/>
          <c:y val="6.5476190476190479E-2"/>
          <c:w val="0.36606969341598367"/>
          <c:h val="0.86904761904761962"/>
        </c:manualLayout>
      </c:layout>
      <c:barChart>
        <c:barDir val="bar"/>
        <c:grouping val="clustered"/>
        <c:ser>
          <c:idx val="0"/>
          <c:order val="0"/>
          <c:tx>
            <c:strRef>
              <c:f>Sheet1!$B$1</c:f>
              <c:strCache>
                <c:ptCount val="1"/>
                <c:pt idx="0">
                  <c:v>Series 1</c:v>
                </c:pt>
              </c:strCache>
            </c:strRef>
          </c:tx>
          <c:dLbls>
            <c:txPr>
              <a:bodyPr/>
              <a:lstStyle/>
              <a:p>
                <a:pPr>
                  <a:defRPr sz="1050"/>
                </a:pPr>
                <a:endParaRPr lang="en-US"/>
              </a:p>
            </c:txPr>
            <c:showVal val="1"/>
          </c:dLbls>
          <c:cat>
            <c:strRef>
              <c:f>Sheet1!$A$2:$A$8</c:f>
              <c:strCache>
                <c:ptCount val="7"/>
                <c:pt idx="0">
                  <c:v>Businesses with less than 50 employees</c:v>
                </c:pt>
                <c:pt idx="1">
                  <c:v>Businesses with 50 to 250 employees</c:v>
                </c:pt>
                <c:pt idx="2">
                  <c:v>Businesses with over 250 employees</c:v>
                </c:pt>
                <c:pt idx="3">
                  <c:v>Government/Public Sector</c:v>
                </c:pt>
                <c:pt idx="4">
                  <c:v>Associations/Charities</c:v>
                </c:pt>
                <c:pt idx="5">
                  <c:v>Other organizations</c:v>
                </c:pt>
                <c:pt idx="6">
                  <c:v>Individuals</c:v>
                </c:pt>
              </c:strCache>
            </c:strRef>
          </c:cat>
          <c:val>
            <c:numRef>
              <c:f>Sheet1!$B$2:$B$8</c:f>
              <c:numCache>
                <c:formatCode>#,##0%</c:formatCode>
                <c:ptCount val="7"/>
                <c:pt idx="0">
                  <c:v>0.82124352331606221</c:v>
                </c:pt>
                <c:pt idx="1">
                  <c:v>0.44559585492227977</c:v>
                </c:pt>
                <c:pt idx="2">
                  <c:v>0.33678756476683946</c:v>
                </c:pt>
                <c:pt idx="3">
                  <c:v>0.20725388601036276</c:v>
                </c:pt>
                <c:pt idx="4">
                  <c:v>0.39378238341968935</c:v>
                </c:pt>
                <c:pt idx="5">
                  <c:v>0.30310880829015557</c:v>
                </c:pt>
                <c:pt idx="6">
                  <c:v>0.50259067357512965</c:v>
                </c:pt>
              </c:numCache>
            </c:numRef>
          </c:val>
        </c:ser>
        <c:axId val="114632960"/>
        <c:axId val="114634752"/>
      </c:barChart>
      <c:catAx>
        <c:axId val="114632960"/>
        <c:scaling>
          <c:orientation val="maxMin"/>
        </c:scaling>
        <c:axPos val="l"/>
        <c:numFmt formatCode="General" sourceLinked="1"/>
        <c:tickLblPos val="nextTo"/>
        <c:txPr>
          <a:bodyPr/>
          <a:lstStyle/>
          <a:p>
            <a:pPr>
              <a:defRPr sz="1000"/>
            </a:pPr>
            <a:endParaRPr lang="en-US"/>
          </a:p>
        </c:txPr>
        <c:crossAx val="114634752"/>
        <c:crosses val="autoZero"/>
        <c:auto val="1"/>
        <c:lblAlgn val="ctr"/>
        <c:lblOffset val="100"/>
      </c:catAx>
      <c:valAx>
        <c:axId val="114634752"/>
        <c:scaling>
          <c:orientation val="minMax"/>
        </c:scaling>
        <c:delete val="1"/>
        <c:axPos val="t"/>
        <c:numFmt formatCode="#,##0%" sourceLinked="1"/>
        <c:tickLblPos val="none"/>
        <c:crossAx val="114632960"/>
        <c:crosses val="autoZero"/>
        <c:crossBetween val="between"/>
      </c:valAx>
    </c:plotArea>
    <c:plotVisOnly val="1"/>
    <c:dispBlanksAs val="gap"/>
  </c:chart>
  <c:txPr>
    <a:bodyPr/>
    <a:lstStyle/>
    <a:p>
      <a:pPr>
        <a:defRPr sz="1800"/>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bar"/>
        <c:grouping val="clustered"/>
        <c:ser>
          <c:idx val="0"/>
          <c:order val="0"/>
          <c:tx>
            <c:strRef>
              <c:f>Sheet1!$B$1</c:f>
              <c:strCache>
                <c:ptCount val="1"/>
                <c:pt idx="0">
                  <c:v>Series 1</c:v>
                </c:pt>
              </c:strCache>
            </c:strRef>
          </c:tx>
          <c:dLbls>
            <c:txPr>
              <a:bodyPr/>
              <a:lstStyle/>
              <a:p>
                <a:pPr>
                  <a:defRPr sz="1050"/>
                </a:pPr>
                <a:endParaRPr lang="en-US"/>
              </a:p>
            </c:txPr>
            <c:showVal val="1"/>
          </c:dLbls>
          <c:cat>
            <c:strRef>
              <c:f>Sheet1!$A$2:$A$4</c:f>
              <c:strCache>
                <c:ptCount val="3"/>
                <c:pt idx="0">
                  <c:v>Younger than 40</c:v>
                </c:pt>
                <c:pt idx="1">
                  <c:v>40 to under 55</c:v>
                </c:pt>
                <c:pt idx="2">
                  <c:v>55 or older</c:v>
                </c:pt>
              </c:strCache>
            </c:strRef>
          </c:cat>
          <c:val>
            <c:numRef>
              <c:f>Sheet1!$B$2:$B$4</c:f>
              <c:numCache>
                <c:formatCode>0%</c:formatCode>
                <c:ptCount val="3"/>
                <c:pt idx="0">
                  <c:v>0.56799999999999995</c:v>
                </c:pt>
                <c:pt idx="1">
                  <c:v>0.32100000000000012</c:v>
                </c:pt>
                <c:pt idx="2">
                  <c:v>0.112</c:v>
                </c:pt>
              </c:numCache>
            </c:numRef>
          </c:val>
        </c:ser>
        <c:axId val="114646016"/>
        <c:axId val="114684672"/>
      </c:barChart>
      <c:catAx>
        <c:axId val="114646016"/>
        <c:scaling>
          <c:orientation val="maxMin"/>
        </c:scaling>
        <c:axPos val="l"/>
        <c:numFmt formatCode="General" sourceLinked="1"/>
        <c:tickLblPos val="nextTo"/>
        <c:txPr>
          <a:bodyPr/>
          <a:lstStyle/>
          <a:p>
            <a:pPr>
              <a:defRPr sz="1050"/>
            </a:pPr>
            <a:endParaRPr lang="en-US"/>
          </a:p>
        </c:txPr>
        <c:crossAx val="114684672"/>
        <c:crosses val="autoZero"/>
        <c:auto val="1"/>
        <c:lblAlgn val="ctr"/>
        <c:lblOffset val="100"/>
      </c:catAx>
      <c:valAx>
        <c:axId val="114684672"/>
        <c:scaling>
          <c:orientation val="minMax"/>
        </c:scaling>
        <c:delete val="1"/>
        <c:axPos val="t"/>
        <c:numFmt formatCode="0%" sourceLinked="1"/>
        <c:tickLblPos val="none"/>
        <c:crossAx val="114646016"/>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5857495754207238"/>
          <c:y val="0.10749455520187726"/>
          <c:w val="0.55973453821628005"/>
          <c:h val="0.89250557742782155"/>
        </c:manualLayout>
      </c:layout>
      <c:pieChart>
        <c:varyColors val="1"/>
        <c:ser>
          <c:idx val="2"/>
          <c:order val="0"/>
          <c:tx>
            <c:strRef>
              <c:f>Sheet1!$B$1</c:f>
              <c:strCache>
                <c:ptCount val="1"/>
                <c:pt idx="0">
                  <c:v>Total</c:v>
                </c:pt>
              </c:strCache>
            </c:strRef>
          </c:tx>
          <c:explosion val="5"/>
          <c:dLbls>
            <c:dLbl>
              <c:idx val="1"/>
              <c:spPr/>
              <c:txPr>
                <a:bodyPr/>
                <a:lstStyle/>
                <a:p>
                  <a:pPr>
                    <a:defRPr sz="1200">
                      <a:solidFill>
                        <a:schemeClr val="tx1"/>
                      </a:solidFill>
                    </a:defRPr>
                  </a:pPr>
                  <a:endParaRPr lang="en-US"/>
                </a:p>
              </c:txPr>
            </c:dLbl>
            <c:txPr>
              <a:bodyPr/>
              <a:lstStyle/>
              <a:p>
                <a:pPr>
                  <a:defRPr sz="1200">
                    <a:solidFill>
                      <a:schemeClr val="bg1"/>
                    </a:solidFill>
                  </a:defRPr>
                </a:pPr>
                <a:endParaRPr lang="en-US"/>
              </a:p>
            </c:txPr>
            <c:dLblPos val="bestFit"/>
            <c:showVal val="1"/>
            <c:showCatName val="1"/>
            <c:showLeaderLines val="1"/>
          </c:dLbls>
          <c:cat>
            <c:strRef>
              <c:f>Sheet1!$A$2:$A$4</c:f>
              <c:strCache>
                <c:ptCount val="3"/>
                <c:pt idx="0">
                  <c:v>Yes</c:v>
                </c:pt>
                <c:pt idx="1">
                  <c:v>No</c:v>
                </c:pt>
                <c:pt idx="2">
                  <c:v>Don't know</c:v>
                </c:pt>
              </c:strCache>
            </c:strRef>
          </c:cat>
          <c:val>
            <c:numRef>
              <c:f>Sheet1!$B$2:$B$4</c:f>
              <c:numCache>
                <c:formatCode>#,##0%</c:formatCode>
                <c:ptCount val="3"/>
                <c:pt idx="0">
                  <c:v>0.70212765957446832</c:v>
                </c:pt>
                <c:pt idx="1">
                  <c:v>2.1276595744680847E-2</c:v>
                </c:pt>
                <c:pt idx="2">
                  <c:v>0.27659574468085107</c:v>
                </c:pt>
              </c:numCache>
            </c:numRef>
          </c:val>
        </c:ser>
        <c:firstSliceAng val="131"/>
      </c:pie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5857495754207238"/>
          <c:y val="0.10749455520187727"/>
          <c:w val="0.55973453821628005"/>
          <c:h val="0.89250557742782155"/>
        </c:manualLayout>
      </c:layout>
      <c:pieChart>
        <c:varyColors val="1"/>
        <c:ser>
          <c:idx val="2"/>
          <c:order val="0"/>
          <c:tx>
            <c:strRef>
              <c:f>Sheet1!$B$1</c:f>
              <c:strCache>
                <c:ptCount val="1"/>
                <c:pt idx="0">
                  <c:v>Total</c:v>
                </c:pt>
              </c:strCache>
            </c:strRef>
          </c:tx>
          <c:explosion val="5"/>
          <c:dLbls>
            <c:txPr>
              <a:bodyPr/>
              <a:lstStyle/>
              <a:p>
                <a:pPr>
                  <a:defRPr sz="1200">
                    <a:solidFill>
                      <a:schemeClr val="bg1"/>
                    </a:solidFill>
                  </a:defRPr>
                </a:pPr>
                <a:endParaRPr lang="en-US"/>
              </a:p>
            </c:txPr>
            <c:dLblPos val="ctr"/>
            <c:showVal val="1"/>
            <c:showCatName val="1"/>
            <c:showLeaderLines val="1"/>
          </c:dLbls>
          <c:cat>
            <c:strRef>
              <c:f>Sheet1!$A$2:$A$4</c:f>
              <c:strCache>
                <c:ptCount val="3"/>
                <c:pt idx="0">
                  <c:v>Yes</c:v>
                </c:pt>
                <c:pt idx="1">
                  <c:v>No</c:v>
                </c:pt>
                <c:pt idx="2">
                  <c:v>Don't know</c:v>
                </c:pt>
              </c:strCache>
            </c:strRef>
          </c:cat>
          <c:val>
            <c:numRef>
              <c:f>Sheet1!$B$2:$B$4</c:f>
              <c:numCache>
                <c:formatCode>#,##0%</c:formatCode>
                <c:ptCount val="3"/>
                <c:pt idx="0">
                  <c:v>0.31818181818181834</c:v>
                </c:pt>
                <c:pt idx="1">
                  <c:v>0.27272727272727282</c:v>
                </c:pt>
                <c:pt idx="2">
                  <c:v>0.40909090909090917</c:v>
                </c:pt>
              </c:numCache>
            </c:numRef>
          </c:val>
        </c:ser>
        <c:firstSliceAng val="0"/>
      </c:pieChart>
    </c:plotArea>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587E-2"/>
          <c:w val="0.42733956589105254"/>
          <c:h val="0.85561942067754426"/>
        </c:manualLayout>
      </c:layout>
      <c:barChart>
        <c:barDir val="bar"/>
        <c:grouping val="percentStacked"/>
        <c:ser>
          <c:idx val="2"/>
          <c:order val="0"/>
          <c:tx>
            <c:strRef>
              <c:f>Sheet1!$B$1</c:f>
              <c:strCache>
                <c:ptCount val="1"/>
                <c:pt idx="0">
                  <c:v>Strongly disagree</c:v>
                </c:pt>
              </c:strCache>
            </c:strRef>
          </c:tx>
          <c:spPr>
            <a:solidFill>
              <a:srgbClr val="D70036"/>
            </a:solidFill>
            <a:effectLst/>
          </c:spPr>
          <c:dLbls>
            <c:dLbl>
              <c:idx val="0"/>
              <c:layout>
                <c:manualLayout>
                  <c:x val="5.1020408163264686E-3"/>
                  <c:y val="0"/>
                </c:manualLayout>
              </c:layout>
              <c:dLblPos val="ctr"/>
              <c:showVal val="1"/>
            </c:dLbl>
            <c:txPr>
              <a:bodyPr/>
              <a:lstStyle/>
              <a:p>
                <a:pPr algn="ctr">
                  <a:defRPr lang="en-US" sz="1200" b="0" i="0" u="none" strike="noStrike" kern="1200" baseline="0">
                    <a:solidFill>
                      <a:schemeClr val="bg1"/>
                    </a:solidFill>
                    <a:latin typeface="+mn-lt"/>
                    <a:ea typeface="+mn-ea"/>
                    <a:cs typeface="+mn-cs"/>
                  </a:defRPr>
                </a:pPr>
                <a:endParaRPr lang="en-US"/>
              </a:p>
            </c:txPr>
            <c:dLblPos val="ctr"/>
            <c:showVal val="1"/>
          </c:dLbls>
          <c:cat>
            <c:strRef>
              <c:f>Sheet1!$A$2:$A$7</c:f>
              <c:strCache>
                <c:ptCount val="6"/>
                <c:pt idx="0">
                  <c:v>I would be more likely to stay with my current firm if I knew I would be offered ownership in the future</c:v>
                </c:pt>
                <c:pt idx="1">
                  <c:v>I'm interested in becoming an owner in my current firm</c:v>
                </c:pt>
                <c:pt idx="2">
                  <c:v>I'm interested in starting my own practice</c:v>
                </c:pt>
                <c:pt idx="3">
                  <c:v>I'm interested in becoming an equity owner of another public practice firm</c:v>
                </c:pt>
                <c:pt idx="4">
                  <c:v>I feel it is likely that I will be offered an ownership position within my firm in the future</c:v>
                </c:pt>
                <c:pt idx="5">
                  <c:v>The owner/owners of my current firm have discussed ownership opportunities with me</c:v>
                </c:pt>
              </c:strCache>
            </c:strRef>
          </c:cat>
          <c:val>
            <c:numRef>
              <c:f>Sheet1!$B$2:$B$7</c:f>
              <c:numCache>
                <c:formatCode>#,##0%</c:formatCode>
                <c:ptCount val="6"/>
                <c:pt idx="0">
                  <c:v>6.8181818181818177E-2</c:v>
                </c:pt>
                <c:pt idx="1">
                  <c:v>0.12121212121212123</c:v>
                </c:pt>
                <c:pt idx="2">
                  <c:v>0.15151515151515157</c:v>
                </c:pt>
                <c:pt idx="3">
                  <c:v>0.13636363636363635</c:v>
                </c:pt>
                <c:pt idx="4">
                  <c:v>0.23484848484848489</c:v>
                </c:pt>
                <c:pt idx="5">
                  <c:v>0.3636363636363637</c:v>
                </c:pt>
              </c:numCache>
            </c:numRef>
          </c:val>
        </c:ser>
        <c:ser>
          <c:idx val="0"/>
          <c:order val="1"/>
          <c:tx>
            <c:strRef>
              <c:f>Sheet1!$C$1</c:f>
              <c:strCache>
                <c:ptCount val="1"/>
                <c:pt idx="0">
                  <c:v>Somewhat disagree</c:v>
                </c:pt>
              </c:strCache>
            </c:strRef>
          </c:tx>
          <c:spPr>
            <a:solidFill>
              <a:srgbClr val="F69493"/>
            </a:solidFill>
          </c:spPr>
          <c:dLbls>
            <c:dLbl>
              <c:idx val="1"/>
              <c:layout>
                <c:manualLayout>
                  <c:x val="5.1020408163265875E-3"/>
                  <c:y val="5.4645152141666491E-7"/>
                </c:manualLayout>
              </c:layout>
              <c:showVal val="1"/>
            </c:dLbl>
            <c:dLbl>
              <c:idx val="2"/>
              <c:layout>
                <c:manualLayout>
                  <c:x val="1.7006802721088441E-3"/>
                  <c:y val="2.7322576070833606E-7"/>
                </c:manualLayout>
              </c:layout>
              <c:showVal val="1"/>
            </c:dLbl>
            <c:txPr>
              <a:bodyPr/>
              <a:lstStyle/>
              <a:p>
                <a:pPr>
                  <a:defRPr sz="1200"/>
                </a:pPr>
                <a:endParaRPr lang="en-US"/>
              </a:p>
            </c:txPr>
            <c:showVal val="1"/>
          </c:dLbls>
          <c:cat>
            <c:strRef>
              <c:f>Sheet1!$A$2:$A$7</c:f>
              <c:strCache>
                <c:ptCount val="6"/>
                <c:pt idx="0">
                  <c:v>I would be more likely to stay with my current firm if I knew I would be offered ownership in the future</c:v>
                </c:pt>
                <c:pt idx="1">
                  <c:v>I'm interested in becoming an owner in my current firm</c:v>
                </c:pt>
                <c:pt idx="2">
                  <c:v>I'm interested in starting my own practice</c:v>
                </c:pt>
                <c:pt idx="3">
                  <c:v>I'm interested in becoming an equity owner of another public practice firm</c:v>
                </c:pt>
                <c:pt idx="4">
                  <c:v>I feel it is likely that I will be offered an ownership position within my firm in the future</c:v>
                </c:pt>
                <c:pt idx="5">
                  <c:v>The owner/owners of my current firm have discussed ownership opportunities with me</c:v>
                </c:pt>
              </c:strCache>
            </c:strRef>
          </c:cat>
          <c:val>
            <c:numRef>
              <c:f>Sheet1!$C$2:$C$7</c:f>
              <c:numCache>
                <c:formatCode>#,##0%</c:formatCode>
                <c:ptCount val="6"/>
                <c:pt idx="0">
                  <c:v>0.13636363636363635</c:v>
                </c:pt>
                <c:pt idx="1">
                  <c:v>0.17424242424242431</c:v>
                </c:pt>
                <c:pt idx="2">
                  <c:v>0.22727272727272727</c:v>
                </c:pt>
                <c:pt idx="3">
                  <c:v>0.21212121212121213</c:v>
                </c:pt>
                <c:pt idx="4">
                  <c:v>0.18939393939393939</c:v>
                </c:pt>
                <c:pt idx="5">
                  <c:v>0.11363636363636362</c:v>
                </c:pt>
              </c:numCache>
            </c:numRef>
          </c:val>
        </c:ser>
        <c:ser>
          <c:idx val="1"/>
          <c:order val="2"/>
          <c:tx>
            <c:strRef>
              <c:f>Sheet1!$D$1</c:f>
              <c:strCache>
                <c:ptCount val="1"/>
                <c:pt idx="0">
                  <c:v>Neither</c:v>
                </c:pt>
              </c:strCache>
            </c:strRef>
          </c:tx>
          <c:spPr>
            <a:solidFill>
              <a:srgbClr val="B6B6B9"/>
            </a:solidFill>
          </c:spPr>
          <c:dLbls>
            <c:txPr>
              <a:bodyPr/>
              <a:lstStyle/>
              <a:p>
                <a:pPr>
                  <a:defRPr sz="1200"/>
                </a:pPr>
                <a:endParaRPr lang="en-US"/>
              </a:p>
            </c:txPr>
            <c:showVal val="1"/>
          </c:dLbls>
          <c:cat>
            <c:strRef>
              <c:f>Sheet1!$A$2:$A$7</c:f>
              <c:strCache>
                <c:ptCount val="6"/>
                <c:pt idx="0">
                  <c:v>I would be more likely to stay with my current firm if I knew I would be offered ownership in the future</c:v>
                </c:pt>
                <c:pt idx="1">
                  <c:v>I'm interested in becoming an owner in my current firm</c:v>
                </c:pt>
                <c:pt idx="2">
                  <c:v>I'm interested in starting my own practice</c:v>
                </c:pt>
                <c:pt idx="3">
                  <c:v>I'm interested in becoming an equity owner of another public practice firm</c:v>
                </c:pt>
                <c:pt idx="4">
                  <c:v>I feel it is likely that I will be offered an ownership position within my firm in the future</c:v>
                </c:pt>
                <c:pt idx="5">
                  <c:v>The owner/owners of my current firm have discussed ownership opportunities with me</c:v>
                </c:pt>
              </c:strCache>
            </c:strRef>
          </c:cat>
          <c:val>
            <c:numRef>
              <c:f>Sheet1!$D$2:$D$7</c:f>
              <c:numCache>
                <c:formatCode>#,##0%</c:formatCode>
                <c:ptCount val="6"/>
                <c:pt idx="0">
                  <c:v>0.20454545454545459</c:v>
                </c:pt>
                <c:pt idx="1">
                  <c:v>0.25757575757575757</c:v>
                </c:pt>
                <c:pt idx="2">
                  <c:v>0.26515151515151514</c:v>
                </c:pt>
                <c:pt idx="3">
                  <c:v>0.35606060606060613</c:v>
                </c:pt>
                <c:pt idx="4">
                  <c:v>0.31818181818181823</c:v>
                </c:pt>
                <c:pt idx="5">
                  <c:v>0.31818181818181823</c:v>
                </c:pt>
              </c:numCache>
            </c:numRef>
          </c:val>
        </c:ser>
        <c:ser>
          <c:idx val="3"/>
          <c:order val="3"/>
          <c:tx>
            <c:strRef>
              <c:f>Sheet1!$E$1</c:f>
              <c:strCache>
                <c:ptCount val="1"/>
                <c:pt idx="0">
                  <c:v>Somewhat agree</c:v>
                </c:pt>
              </c:strCache>
            </c:strRef>
          </c:tx>
          <c:spPr>
            <a:solidFill>
              <a:srgbClr val="6ECFF6"/>
            </a:solidFill>
          </c:spPr>
          <c:dLbls>
            <c:txPr>
              <a:bodyPr/>
              <a:lstStyle/>
              <a:p>
                <a:pPr>
                  <a:defRPr sz="1200"/>
                </a:pPr>
                <a:endParaRPr lang="en-US"/>
              </a:p>
            </c:txPr>
            <c:showVal val="1"/>
          </c:dLbls>
          <c:cat>
            <c:strRef>
              <c:f>Sheet1!$A$2:$A$7</c:f>
              <c:strCache>
                <c:ptCount val="6"/>
                <c:pt idx="0">
                  <c:v>I would be more likely to stay with my current firm if I knew I would be offered ownership in the future</c:v>
                </c:pt>
                <c:pt idx="1">
                  <c:v>I'm interested in becoming an owner in my current firm</c:v>
                </c:pt>
                <c:pt idx="2">
                  <c:v>I'm interested in starting my own practice</c:v>
                </c:pt>
                <c:pt idx="3">
                  <c:v>I'm interested in becoming an equity owner of another public practice firm</c:v>
                </c:pt>
                <c:pt idx="4">
                  <c:v>I feel it is likely that I will be offered an ownership position within my firm in the future</c:v>
                </c:pt>
                <c:pt idx="5">
                  <c:v>The owner/owners of my current firm have discussed ownership opportunities with me</c:v>
                </c:pt>
              </c:strCache>
            </c:strRef>
          </c:cat>
          <c:val>
            <c:numRef>
              <c:f>Sheet1!$E$2:$E$7</c:f>
              <c:numCache>
                <c:formatCode>#,##0%</c:formatCode>
                <c:ptCount val="6"/>
                <c:pt idx="0">
                  <c:v>0.3787878787878789</c:v>
                </c:pt>
                <c:pt idx="1">
                  <c:v>0.32575757575757586</c:v>
                </c:pt>
                <c:pt idx="2">
                  <c:v>0.27272727272727276</c:v>
                </c:pt>
                <c:pt idx="3">
                  <c:v>0.25</c:v>
                </c:pt>
                <c:pt idx="4">
                  <c:v>0.16666666666666669</c:v>
                </c:pt>
                <c:pt idx="5">
                  <c:v>0.12878787878787878</c:v>
                </c:pt>
              </c:numCache>
            </c:numRef>
          </c:val>
        </c:ser>
        <c:ser>
          <c:idx val="4"/>
          <c:order val="4"/>
          <c:tx>
            <c:strRef>
              <c:f>Sheet1!$F$1</c:f>
              <c:strCache>
                <c:ptCount val="1"/>
                <c:pt idx="0">
                  <c:v>Strongly agree</c:v>
                </c:pt>
              </c:strCache>
            </c:strRef>
          </c:tx>
          <c:spPr>
            <a:solidFill>
              <a:srgbClr val="009DD9"/>
            </a:solidFill>
          </c:spPr>
          <c:dLbls>
            <c:txPr>
              <a:bodyPr/>
              <a:lstStyle/>
              <a:p>
                <a:pPr>
                  <a:defRPr sz="1200">
                    <a:solidFill>
                      <a:schemeClr val="bg1"/>
                    </a:solidFill>
                  </a:defRPr>
                </a:pPr>
                <a:endParaRPr lang="en-US"/>
              </a:p>
            </c:txPr>
            <c:showVal val="1"/>
          </c:dLbls>
          <c:cat>
            <c:strRef>
              <c:f>Sheet1!$A$2:$A$7</c:f>
              <c:strCache>
                <c:ptCount val="6"/>
                <c:pt idx="0">
                  <c:v>I would be more likely to stay with my current firm if I knew I would be offered ownership in the future</c:v>
                </c:pt>
                <c:pt idx="1">
                  <c:v>I'm interested in becoming an owner in my current firm</c:v>
                </c:pt>
                <c:pt idx="2">
                  <c:v>I'm interested in starting my own practice</c:v>
                </c:pt>
                <c:pt idx="3">
                  <c:v>I'm interested in becoming an equity owner of another public practice firm</c:v>
                </c:pt>
                <c:pt idx="4">
                  <c:v>I feel it is likely that I will be offered an ownership position within my firm in the future</c:v>
                </c:pt>
                <c:pt idx="5">
                  <c:v>The owner/owners of my current firm have discussed ownership opportunities with me</c:v>
                </c:pt>
              </c:strCache>
            </c:strRef>
          </c:cat>
          <c:val>
            <c:numRef>
              <c:f>Sheet1!$F$2:$F$7</c:f>
              <c:numCache>
                <c:formatCode>#,##0%</c:formatCode>
                <c:ptCount val="6"/>
                <c:pt idx="0">
                  <c:v>0.21212121212121213</c:v>
                </c:pt>
                <c:pt idx="1">
                  <c:v>0.12121212121212123</c:v>
                </c:pt>
                <c:pt idx="2">
                  <c:v>8.3333333333333343E-2</c:v>
                </c:pt>
                <c:pt idx="3">
                  <c:v>4.5454545454545463E-2</c:v>
                </c:pt>
                <c:pt idx="4">
                  <c:v>9.0909090909090939E-2</c:v>
                </c:pt>
                <c:pt idx="5">
                  <c:v>7.5757575757575774E-2</c:v>
                </c:pt>
              </c:numCache>
            </c:numRef>
          </c:val>
        </c:ser>
        <c:gapWidth val="52"/>
        <c:overlap val="100"/>
        <c:axId val="108380544"/>
        <c:axId val="108382080"/>
      </c:barChart>
      <c:catAx>
        <c:axId val="108380544"/>
        <c:scaling>
          <c:orientation val="maxMin"/>
        </c:scaling>
        <c:axPos val="l"/>
        <c:numFmt formatCode="@" sourceLinked="1"/>
        <c:tickLblPos val="nextTo"/>
        <c:txPr>
          <a:bodyPr/>
          <a:lstStyle/>
          <a:p>
            <a:pPr>
              <a:defRPr sz="1150"/>
            </a:pPr>
            <a:endParaRPr lang="en-US"/>
          </a:p>
        </c:txPr>
        <c:crossAx val="108382080"/>
        <c:crosses val="autoZero"/>
        <c:auto val="1"/>
        <c:lblAlgn val="ctr"/>
        <c:lblOffset val="100"/>
      </c:catAx>
      <c:valAx>
        <c:axId val="108382080"/>
        <c:scaling>
          <c:orientation val="minMax"/>
        </c:scaling>
        <c:delete val="1"/>
        <c:axPos val="t"/>
        <c:numFmt formatCode="0%" sourceLinked="1"/>
        <c:tickLblPos val="none"/>
        <c:crossAx val="108380544"/>
        <c:crosses val="autoZero"/>
        <c:crossBetween val="between"/>
      </c:valAx>
    </c:plotArea>
    <c:legend>
      <c:legendPos val="b"/>
      <c:layout>
        <c:manualLayout>
          <c:xMode val="edge"/>
          <c:yMode val="edge"/>
          <c:x val="0.1015466816647919"/>
          <c:y val="0.89323211593952556"/>
          <c:w val="0.8352351491777813"/>
          <c:h val="7.1146621959647313E-2"/>
        </c:manualLayout>
      </c:layout>
      <c:txPr>
        <a:bodyPr/>
        <a:lstStyle/>
        <a:p>
          <a:pPr>
            <a:defRPr sz="1200"/>
          </a:pPr>
          <a:endParaRPr lang="en-US"/>
        </a:p>
      </c:txPr>
    </c:legend>
    <c:plotVisOnly val="1"/>
    <c:dispBlanksAs val="gap"/>
  </c:chart>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492074181516749"/>
          <c:y val="2.7119432121313587E-2"/>
          <c:w val="0.35935712805636139"/>
          <c:h val="0.94053480231971764"/>
        </c:manualLayout>
      </c:layout>
      <c:barChart>
        <c:barDir val="bar"/>
        <c:grouping val="clustered"/>
        <c:ser>
          <c:idx val="2"/>
          <c:order val="0"/>
          <c:tx>
            <c:strRef>
              <c:f>Sheet1!$B$1</c:f>
              <c:strCache>
                <c:ptCount val="1"/>
                <c:pt idx="0">
                  <c:v>Total</c:v>
                </c:pt>
              </c:strCache>
            </c:strRef>
          </c:tx>
          <c:spPr>
            <a:solidFill>
              <a:srgbClr val="009DD9"/>
            </a:solidFill>
            <a:effectLst/>
          </c:spPr>
          <c:dLbls>
            <c:txPr>
              <a:bodyPr/>
              <a:lstStyle/>
              <a:p>
                <a:pPr>
                  <a:defRPr sz="1200">
                    <a:solidFill>
                      <a:schemeClr val="bg1"/>
                    </a:solidFill>
                  </a:defRPr>
                </a:pPr>
                <a:endParaRPr lang="en-US"/>
              </a:p>
            </c:txPr>
            <c:dLblPos val="inEnd"/>
            <c:showVal val="1"/>
          </c:dLbls>
          <c:cat>
            <c:strRef>
              <c:f>Sheet1!$A$2:$A$9</c:f>
              <c:strCache>
                <c:ptCount val="8"/>
                <c:pt idx="0">
                  <c:v>A more senior position in my current firm but not at an ownership level</c:v>
                </c:pt>
                <c:pt idx="1">
                  <c:v>A position that is not in public practice</c:v>
                </c:pt>
                <c:pt idx="2">
                  <c:v>An ownership position in my current firm</c:v>
                </c:pt>
                <c:pt idx="3">
                  <c:v>A non-ownership position in another firm</c:v>
                </c:pt>
                <c:pt idx="4">
                  <c:v>An ownership position in another firm</c:v>
                </c:pt>
                <c:pt idx="5">
                  <c:v>A similar position in my current firm</c:v>
                </c:pt>
                <c:pt idx="6">
                  <c:v>Retired</c:v>
                </c:pt>
                <c:pt idx="7">
                  <c:v>Don't know</c:v>
                </c:pt>
              </c:strCache>
            </c:strRef>
          </c:cat>
          <c:val>
            <c:numRef>
              <c:f>Sheet1!$B$2:$B$9</c:f>
              <c:numCache>
                <c:formatCode>#,##0%</c:formatCode>
                <c:ptCount val="8"/>
                <c:pt idx="0">
                  <c:v>0.26515151515151514</c:v>
                </c:pt>
                <c:pt idx="1">
                  <c:v>0.16666666666666669</c:v>
                </c:pt>
                <c:pt idx="2">
                  <c:v>0.15909090909090912</c:v>
                </c:pt>
                <c:pt idx="3">
                  <c:v>0.12121212121212123</c:v>
                </c:pt>
                <c:pt idx="4">
                  <c:v>9.8484848484848522E-2</c:v>
                </c:pt>
                <c:pt idx="5">
                  <c:v>9.0909090909090939E-2</c:v>
                </c:pt>
                <c:pt idx="6">
                  <c:v>3.03030303030303E-2</c:v>
                </c:pt>
                <c:pt idx="7">
                  <c:v>6.8181818181818177E-2</c:v>
                </c:pt>
              </c:numCache>
            </c:numRef>
          </c:val>
        </c:ser>
        <c:gapWidth val="52"/>
        <c:axId val="108610304"/>
        <c:axId val="108611840"/>
      </c:barChart>
      <c:catAx>
        <c:axId val="108610304"/>
        <c:scaling>
          <c:orientation val="maxMin"/>
        </c:scaling>
        <c:axPos val="l"/>
        <c:numFmt formatCode="@" sourceLinked="1"/>
        <c:tickLblPos val="nextTo"/>
        <c:txPr>
          <a:bodyPr/>
          <a:lstStyle/>
          <a:p>
            <a:pPr>
              <a:defRPr sz="1150"/>
            </a:pPr>
            <a:endParaRPr lang="en-US"/>
          </a:p>
        </c:txPr>
        <c:crossAx val="108611840"/>
        <c:crosses val="autoZero"/>
        <c:auto val="1"/>
        <c:lblAlgn val="ctr"/>
        <c:lblOffset val="100"/>
      </c:catAx>
      <c:valAx>
        <c:axId val="108611840"/>
        <c:scaling>
          <c:orientation val="minMax"/>
        </c:scaling>
        <c:delete val="1"/>
        <c:axPos val="t"/>
        <c:numFmt formatCode="#,##0%" sourceLinked="1"/>
        <c:tickLblPos val="none"/>
        <c:crossAx val="108610304"/>
        <c:crosses val="autoZero"/>
        <c:crossBetween val="between"/>
      </c:valAx>
    </c:plotArea>
    <c:plotVisOnly val="1"/>
    <c:dispBlanksAs val="gap"/>
  </c:chart>
  <c:txPr>
    <a:bodyPr/>
    <a:lstStyle/>
    <a:p>
      <a:pPr>
        <a:defRPr sz="180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597E-2"/>
          <c:w val="0.42733956589105265"/>
          <c:h val="0.94053480231971764"/>
        </c:manualLayout>
      </c:layout>
      <c:barChart>
        <c:barDir val="bar"/>
        <c:grouping val="clustered"/>
        <c:ser>
          <c:idx val="2"/>
          <c:order val="0"/>
          <c:tx>
            <c:strRef>
              <c:f>Sheet1!$B$1</c:f>
              <c:strCache>
                <c:ptCount val="1"/>
                <c:pt idx="0">
                  <c:v>Total</c:v>
                </c:pt>
              </c:strCache>
            </c:strRef>
          </c:tx>
          <c:spPr>
            <a:solidFill>
              <a:srgbClr val="009DD9"/>
            </a:solidFill>
            <a:effectLst/>
          </c:spPr>
          <c:dLbls>
            <c:txPr>
              <a:bodyPr/>
              <a:lstStyle/>
              <a:p>
                <a:pPr>
                  <a:defRPr>
                    <a:solidFill>
                      <a:schemeClr val="bg1"/>
                    </a:solidFill>
                  </a:defRPr>
                </a:pPr>
                <a:endParaRPr lang="en-US"/>
              </a:p>
            </c:txPr>
            <c:dLblPos val="inEnd"/>
            <c:showVal val="1"/>
          </c:dLbls>
          <c:cat>
            <c:strRef>
              <c:f>Sheet1!$A$2:$A$9</c:f>
              <c:strCache>
                <c:ptCount val="8"/>
                <c:pt idx="0">
                  <c:v>Before you turn 50 years of age</c:v>
                </c:pt>
                <c:pt idx="1">
                  <c:v>Between 50 and 55 years of age</c:v>
                </c:pt>
                <c:pt idx="2">
                  <c:v>Between 56 and 60 years of age</c:v>
                </c:pt>
                <c:pt idx="3">
                  <c:v>Between 61 and 65 years of age</c:v>
                </c:pt>
                <c:pt idx="4">
                  <c:v>Between 66 and 70 years of age</c:v>
                </c:pt>
                <c:pt idx="5">
                  <c:v>After you turn 70 years of age</c:v>
                </c:pt>
                <c:pt idx="6">
                  <c:v>Have thought about it but have made no plan / decision</c:v>
                </c:pt>
                <c:pt idx="7">
                  <c:v>Have not thought about it</c:v>
                </c:pt>
              </c:strCache>
            </c:strRef>
          </c:cat>
          <c:val>
            <c:numRef>
              <c:f>Sheet1!$B$2:$B$9</c:f>
              <c:numCache>
                <c:formatCode>#,##0%</c:formatCode>
                <c:ptCount val="8"/>
                <c:pt idx="0">
                  <c:v>6.4516129032258077E-2</c:v>
                </c:pt>
                <c:pt idx="1">
                  <c:v>0.11612903225806452</c:v>
                </c:pt>
                <c:pt idx="2">
                  <c:v>7.7419354838709695E-2</c:v>
                </c:pt>
                <c:pt idx="3">
                  <c:v>0.18064516129032265</c:v>
                </c:pt>
                <c:pt idx="4">
                  <c:v>0.15483870967741939</c:v>
                </c:pt>
                <c:pt idx="5">
                  <c:v>7.0967741935483886E-2</c:v>
                </c:pt>
                <c:pt idx="6">
                  <c:v>0.2</c:v>
                </c:pt>
                <c:pt idx="7">
                  <c:v>0.13548387096774195</c:v>
                </c:pt>
              </c:numCache>
            </c:numRef>
          </c:val>
        </c:ser>
        <c:dLbls>
          <c:showVal val="1"/>
        </c:dLbls>
        <c:gapWidth val="52"/>
        <c:axId val="108321408"/>
        <c:axId val="108323200"/>
      </c:barChart>
      <c:catAx>
        <c:axId val="108321408"/>
        <c:scaling>
          <c:orientation val="maxMin"/>
        </c:scaling>
        <c:axPos val="l"/>
        <c:numFmt formatCode="@" sourceLinked="1"/>
        <c:tickLblPos val="nextTo"/>
        <c:txPr>
          <a:bodyPr/>
          <a:lstStyle/>
          <a:p>
            <a:pPr>
              <a:defRPr sz="1100"/>
            </a:pPr>
            <a:endParaRPr lang="en-US"/>
          </a:p>
        </c:txPr>
        <c:crossAx val="108323200"/>
        <c:crosses val="autoZero"/>
        <c:auto val="1"/>
        <c:lblAlgn val="ctr"/>
        <c:lblOffset val="100"/>
      </c:catAx>
      <c:valAx>
        <c:axId val="108323200"/>
        <c:scaling>
          <c:orientation val="minMax"/>
        </c:scaling>
        <c:delete val="1"/>
        <c:axPos val="t"/>
        <c:numFmt formatCode="#,##0%" sourceLinked="1"/>
        <c:tickLblPos val="none"/>
        <c:crossAx val="108321408"/>
        <c:crosses val="autoZero"/>
        <c:crossBetween val="between"/>
      </c:valAx>
    </c:plotArea>
    <c:plotVisOnly val="1"/>
    <c:dispBlanksAs val="gap"/>
  </c:chart>
  <c:txPr>
    <a:bodyPr/>
    <a:lstStyle/>
    <a:p>
      <a:pPr>
        <a:defRPr sz="12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93832249497832"/>
          <c:y val="2.7119432121313604E-2"/>
          <c:w val="0.50306174651897362"/>
          <c:h val="0.94053480231971764"/>
        </c:manualLayout>
      </c:layout>
      <c:barChart>
        <c:barDir val="bar"/>
        <c:grouping val="clustered"/>
        <c:ser>
          <c:idx val="2"/>
          <c:order val="0"/>
          <c:tx>
            <c:strRef>
              <c:f>Sheet1!$B$1</c:f>
              <c:strCache>
                <c:ptCount val="1"/>
                <c:pt idx="0">
                  <c:v>Total</c:v>
                </c:pt>
              </c:strCache>
            </c:strRef>
          </c:tx>
          <c:spPr>
            <a:solidFill>
              <a:srgbClr val="009DD9"/>
            </a:solidFill>
            <a:effectLst/>
          </c:spPr>
          <c:dLbls>
            <c:txPr>
              <a:bodyPr/>
              <a:lstStyle/>
              <a:p>
                <a:pPr>
                  <a:defRPr sz="1200">
                    <a:solidFill>
                      <a:schemeClr val="bg1"/>
                    </a:solidFill>
                  </a:defRPr>
                </a:pPr>
                <a:endParaRPr lang="en-US"/>
              </a:p>
            </c:txPr>
            <c:dLblPos val="inEnd"/>
            <c:showVal val="1"/>
          </c:dLbls>
          <c:cat>
            <c:strRef>
              <c:f>Sheet1!$A$2:$A$6</c:f>
              <c:strCache>
                <c:ptCount val="5"/>
                <c:pt idx="0">
                  <c:v>Accounting technicians and non-designated accountants</c:v>
                </c:pt>
                <c:pt idx="1">
                  <c:v>Administrative/Support Staff</c:v>
                </c:pt>
                <c:pt idx="2">
                  <c:v>Professional accountants</c:v>
                </c:pt>
                <c:pt idx="3">
                  <c:v>Other staff who perform billable work</c:v>
                </c:pt>
                <c:pt idx="4">
                  <c:v>None</c:v>
                </c:pt>
              </c:strCache>
            </c:strRef>
          </c:cat>
          <c:val>
            <c:numRef>
              <c:f>Sheet1!$B$2:$B$6</c:f>
              <c:numCache>
                <c:formatCode>#,##0%</c:formatCode>
                <c:ptCount val="5"/>
                <c:pt idx="0">
                  <c:v>0.4</c:v>
                </c:pt>
                <c:pt idx="1">
                  <c:v>0.36774193548387096</c:v>
                </c:pt>
                <c:pt idx="2">
                  <c:v>0.34838709677419366</c:v>
                </c:pt>
                <c:pt idx="3">
                  <c:v>0.14193548387096788</c:v>
                </c:pt>
                <c:pt idx="4">
                  <c:v>0.34193548387096789</c:v>
                </c:pt>
              </c:numCache>
            </c:numRef>
          </c:val>
        </c:ser>
        <c:dLbls>
          <c:showVal val="1"/>
        </c:dLbls>
        <c:gapWidth val="52"/>
        <c:axId val="109985792"/>
        <c:axId val="109987328"/>
      </c:barChart>
      <c:catAx>
        <c:axId val="109985792"/>
        <c:scaling>
          <c:orientation val="maxMin"/>
        </c:scaling>
        <c:axPos val="l"/>
        <c:numFmt formatCode="@" sourceLinked="1"/>
        <c:tickLblPos val="nextTo"/>
        <c:txPr>
          <a:bodyPr/>
          <a:lstStyle/>
          <a:p>
            <a:pPr>
              <a:defRPr sz="1150"/>
            </a:pPr>
            <a:endParaRPr lang="en-US"/>
          </a:p>
        </c:txPr>
        <c:crossAx val="109987328"/>
        <c:crosses val="autoZero"/>
        <c:auto val="1"/>
        <c:lblAlgn val="ctr"/>
        <c:lblOffset val="100"/>
      </c:catAx>
      <c:valAx>
        <c:axId val="109987328"/>
        <c:scaling>
          <c:orientation val="minMax"/>
        </c:scaling>
        <c:delete val="1"/>
        <c:axPos val="t"/>
        <c:numFmt formatCode="#,##0%" sourceLinked="1"/>
        <c:tickLblPos val="none"/>
        <c:crossAx val="109985792"/>
        <c:crosses val="autoZero"/>
        <c:crossBetween val="between"/>
      </c:valAx>
    </c:plotArea>
    <c:plotVisOnly val="1"/>
    <c:dispBlanksAs val="gap"/>
  </c:chart>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1963"/>
          </a:xfrm>
          <a:prstGeom prst="rect">
            <a:avLst/>
          </a:prstGeom>
        </p:spPr>
        <p:txBody>
          <a:bodyPr vert="horz" lIns="91440" tIns="45720" rIns="91440" bIns="45720" rtlCol="0"/>
          <a:lstStyle>
            <a:lvl1pPr algn="r">
              <a:defRPr sz="1200"/>
            </a:lvl1pPr>
          </a:lstStyle>
          <a:p>
            <a:fld id="{B283748E-4D13-478B-89BC-9EF0E1F99734}" type="datetimeFigureOut">
              <a:rPr lang="en-US" smtClean="0"/>
              <a:pPr/>
              <a:t>7/25/2014</a:t>
            </a:fld>
            <a:endParaRPr lang="en-US"/>
          </a:p>
        </p:txBody>
      </p:sp>
      <p:sp>
        <p:nvSpPr>
          <p:cNvPr id="4" name="Footer Placeholder 3"/>
          <p:cNvSpPr>
            <a:spLocks noGrp="1"/>
          </p:cNvSpPr>
          <p:nvPr>
            <p:ph type="ftr" sz="quarter" idx="2"/>
          </p:nvPr>
        </p:nvSpPr>
        <p:spPr>
          <a:xfrm>
            <a:off x="2" y="8772526"/>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72526"/>
            <a:ext cx="3038475" cy="461963"/>
          </a:xfrm>
          <a:prstGeom prst="rect">
            <a:avLst/>
          </a:prstGeom>
        </p:spPr>
        <p:txBody>
          <a:bodyPr vert="horz" lIns="91440" tIns="45720" rIns="91440" bIns="45720" rtlCol="0" anchor="b"/>
          <a:lstStyle>
            <a:lvl1pPr algn="r">
              <a:defRPr sz="1200"/>
            </a:lvl1pPr>
          </a:lstStyle>
          <a:p>
            <a:fld id="{FF378061-298D-4D79-9102-ADEEECB575DB}" type="slidenum">
              <a:rPr lang="en-US" smtClean="0"/>
              <a:pPr/>
              <a:t>‹#›</a:t>
            </a:fld>
            <a:endParaRPr lang="en-US"/>
          </a:p>
        </p:txBody>
      </p:sp>
    </p:spTree>
    <p:extLst>
      <p:ext uri="{BB962C8B-B14F-4D97-AF65-F5344CB8AC3E}">
        <p14:creationId xmlns="" xmlns:p14="http://schemas.microsoft.com/office/powerpoint/2010/main" val="221079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1804"/>
          </a:xfrm>
          <a:prstGeom prst="rect">
            <a:avLst/>
          </a:prstGeom>
        </p:spPr>
        <p:txBody>
          <a:bodyPr vert="horz" lIns="91440" tIns="45720" rIns="91440" bIns="45720" rtlCol="0"/>
          <a:lstStyle>
            <a:lvl1pPr algn="r">
              <a:defRPr sz="1200"/>
            </a:lvl1pPr>
          </a:lstStyle>
          <a:p>
            <a:fld id="{576A636E-637B-46FB-9630-B39162DCA743}" type="datetimeFigureOut">
              <a:rPr lang="en-US" smtClean="0"/>
              <a:pPr/>
              <a:t>7/25/2014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1440" tIns="45720" rIns="91440" bIns="45720" rtlCol="0" anchor="b"/>
          <a:lstStyle>
            <a:lvl1pPr algn="r">
              <a:defRPr sz="1200"/>
            </a:lvl1pPr>
          </a:lstStyle>
          <a:p>
            <a:fld id="{0BB30213-3389-4756-ADED-F048FFEFDAC9}" type="slidenum">
              <a:rPr lang="en-US" smtClean="0"/>
              <a:pPr/>
              <a:t>‹#›</a:t>
            </a:fld>
            <a:endParaRPr lang="en-US"/>
          </a:p>
        </p:txBody>
      </p:sp>
    </p:spTree>
    <p:extLst>
      <p:ext uri="{BB962C8B-B14F-4D97-AF65-F5344CB8AC3E}">
        <p14:creationId xmlns="" xmlns:p14="http://schemas.microsoft.com/office/powerpoint/2010/main" val="238876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13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AF12D-4058-4DB7-8604-DBC437C97B47}" type="slidenum">
              <a:rPr lang="en-US"/>
              <a:pPr fontAlgn="base">
                <a:spcBef>
                  <a:spcPct val="0"/>
                </a:spcBef>
                <a:spcAft>
                  <a:spcPct val="0"/>
                </a:spcAft>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68328" y="2438469"/>
            <a:ext cx="780107" cy="314589"/>
          </a:xfrm>
          <a:prstGeom prst="rect">
            <a:avLst/>
          </a:prstGeom>
        </p:spPr>
      </p:pic>
      <p:sp>
        <p:nvSpPr>
          <p:cNvPr id="12" name="Text Placeholder 2"/>
          <p:cNvSpPr>
            <a:spLocks noGrp="1"/>
          </p:cNvSpPr>
          <p:nvPr>
            <p:ph type="body" idx="17"/>
          </p:nvPr>
        </p:nvSpPr>
        <p:spPr>
          <a:xfrm>
            <a:off x="6044184" y="5998464"/>
            <a:ext cx="2891063"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ctrTitle" hasCustomPrompt="1"/>
          </p:nvPr>
        </p:nvSpPr>
        <p:spPr>
          <a:xfrm>
            <a:off x="3276600" y="2835276"/>
            <a:ext cx="5667603" cy="1310218"/>
          </a:xfrm>
        </p:spPr>
        <p:txBody>
          <a:bodyPr wrap="square" tIns="0" bIns="0">
            <a:noAutofit/>
          </a:bodyPr>
          <a:lstStyle>
            <a:lvl1pPr algn="r">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276600" y="4154504"/>
            <a:ext cx="5667603"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PPT-White-Cover-Graphic-No-Image.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51" y="-8759"/>
            <a:ext cx="6115907" cy="4742688"/>
          </a:xfrm>
          <a:prstGeom prst="rect">
            <a:avLst/>
          </a:prstGeom>
        </p:spPr>
      </p:pic>
    </p:spTree>
    <p:extLst>
      <p:ext uri="{BB962C8B-B14F-4D97-AF65-F5344CB8AC3E}">
        <p14:creationId xmlns="" xmlns:p14="http://schemas.microsoft.com/office/powerpoint/2010/main" val="305983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676656"/>
            <a:ext cx="8165465" cy="571500"/>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1280160"/>
            <a:ext cx="8165465"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2020824"/>
            <a:ext cx="8165465"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 xmlns:p14="http://schemas.microsoft.com/office/powerpoint/2010/main" val="28650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rt with Call Out">
    <p:spTree>
      <p:nvGrpSpPr>
        <p:cNvPr id="1" name=""/>
        <p:cNvGrpSpPr/>
        <p:nvPr/>
      </p:nvGrpSpPr>
      <p:grpSpPr>
        <a:xfrm>
          <a:off x="0" y="0"/>
          <a:ext cx="0" cy="0"/>
          <a:chOff x="0" y="0"/>
          <a:chExt cx="0" cy="0"/>
        </a:xfrm>
      </p:grpSpPr>
      <p:sp>
        <p:nvSpPr>
          <p:cNvPr id="12" name="Rectangle 11"/>
          <p:cNvSpPr/>
          <p:nvPr userDrawn="1"/>
        </p:nvSpPr>
        <p:spPr>
          <a:xfrm>
            <a:off x="0" y="0"/>
            <a:ext cx="224014"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596489" y="0"/>
            <a:ext cx="254000" cy="342900"/>
          </a:xfrm>
          <a:prstGeom prst="rect">
            <a:avLst/>
          </a:prstGeom>
        </p:spPr>
      </p:pic>
      <p:pic>
        <p:nvPicPr>
          <p:cNvPr id="18" name="Picture 1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467" y="0"/>
            <a:ext cx="1338349" cy="533400"/>
          </a:xfrm>
          <a:prstGeom prst="rect">
            <a:avLst/>
          </a:prstGeom>
        </p:spPr>
      </p:pic>
      <p:sp>
        <p:nvSpPr>
          <p:cNvPr id="19" name="Rectangle 18"/>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 The Nielsen Company. Confidential and proprietary.</a:t>
            </a:r>
            <a:endParaRPr lang="en-US" sz="600" dirty="0">
              <a:solidFill>
                <a:srgbClr val="5F5F5F"/>
              </a:solidFill>
              <a:latin typeface="Calibri"/>
              <a:cs typeface="Calibri"/>
            </a:endParaRPr>
          </a:p>
        </p:txBody>
      </p:sp>
      <p:sp>
        <p:nvSpPr>
          <p:cNvPr id="7" name="Text Placeholder 2"/>
          <p:cNvSpPr>
            <a:spLocks noGrp="1"/>
          </p:cNvSpPr>
          <p:nvPr>
            <p:ph type="body" idx="14"/>
          </p:nvPr>
        </p:nvSpPr>
        <p:spPr>
          <a:xfrm>
            <a:off x="594360" y="1801368"/>
            <a:ext cx="7876476" cy="251618"/>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2"/>
          <p:cNvSpPr>
            <a:spLocks noGrp="1"/>
          </p:cNvSpPr>
          <p:nvPr>
            <p:ph type="body" idx="15"/>
          </p:nvPr>
        </p:nvSpPr>
        <p:spPr>
          <a:xfrm>
            <a:off x="685800" y="5769864"/>
            <a:ext cx="7781544" cy="399086"/>
          </a:xfrm>
          <a:solidFill>
            <a:srgbClr val="009DD9"/>
          </a:solidFill>
          <a:ln>
            <a:noFill/>
          </a:ln>
        </p:spPr>
        <p:txBody>
          <a:bodyPr wrap="square" tIns="0" bIns="0" anchor="ctr" anchorCtr="0"/>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58952" y="2177748"/>
            <a:ext cx="7711884" cy="3238754"/>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1280160"/>
            <a:ext cx="816032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14" name="Text Placeholder 2"/>
          <p:cNvSpPr>
            <a:spLocks noGrp="1"/>
          </p:cNvSpPr>
          <p:nvPr>
            <p:ph type="body" idx="17"/>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 xmlns:p14="http://schemas.microsoft.com/office/powerpoint/2010/main" val="28650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 Chart Slide">
    <p:spTree>
      <p:nvGrpSpPr>
        <p:cNvPr id="1" name=""/>
        <p:cNvGrpSpPr/>
        <p:nvPr/>
      </p:nvGrpSpPr>
      <p:grpSpPr>
        <a:xfrm>
          <a:off x="0" y="0"/>
          <a:ext cx="0" cy="0"/>
          <a:chOff x="0" y="0"/>
          <a:chExt cx="0" cy="0"/>
        </a:xfrm>
      </p:grpSpPr>
      <p:sp>
        <p:nvSpPr>
          <p:cNvPr id="12" name="Rectangle 11"/>
          <p:cNvSpPr/>
          <p:nvPr userDrawn="1"/>
        </p:nvSpPr>
        <p:spPr>
          <a:xfrm>
            <a:off x="0" y="0"/>
            <a:ext cx="224014"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596489" y="0"/>
            <a:ext cx="254000" cy="342900"/>
          </a:xfrm>
          <a:prstGeom prst="rect">
            <a:avLst/>
          </a:prstGeom>
        </p:spPr>
      </p:pic>
      <p:pic>
        <p:nvPicPr>
          <p:cNvPr id="22" name="Picture 2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467" y="0"/>
            <a:ext cx="1752600" cy="698500"/>
          </a:xfrm>
          <a:prstGeom prst="rect">
            <a:avLst/>
          </a:prstGeom>
        </p:spPr>
      </p:pic>
      <p:sp>
        <p:nvSpPr>
          <p:cNvPr id="19" name="Rectangle 18"/>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 The Nielsen Company. Confidential and proprietary.</a:t>
            </a:r>
            <a:endParaRPr lang="en-US" sz="600" dirty="0">
              <a:solidFill>
                <a:srgbClr val="5F5F5F"/>
              </a:solidFill>
              <a:latin typeface="Calibri"/>
              <a:cs typeface="Calibri"/>
            </a:endParaRPr>
          </a:p>
        </p:txBody>
      </p:sp>
      <p:sp>
        <p:nvSpPr>
          <p:cNvPr id="7" name="Text Placeholder 2"/>
          <p:cNvSpPr>
            <a:spLocks noGrp="1"/>
          </p:cNvSpPr>
          <p:nvPr>
            <p:ph type="body" idx="14"/>
          </p:nvPr>
        </p:nvSpPr>
        <p:spPr>
          <a:xfrm>
            <a:off x="594360" y="1801368"/>
            <a:ext cx="4087178" cy="177006"/>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11200" y="2238121"/>
            <a:ext cx="3970338" cy="3238754"/>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1280160"/>
            <a:ext cx="816032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14" name="Chart Placeholder 12"/>
          <p:cNvSpPr>
            <a:spLocks noGrp="1"/>
          </p:cNvSpPr>
          <p:nvPr>
            <p:ph type="chart" sz="quarter" idx="18"/>
          </p:nvPr>
        </p:nvSpPr>
        <p:spPr>
          <a:xfrm>
            <a:off x="4862512" y="2238121"/>
            <a:ext cx="3970338" cy="3238754"/>
          </a:xfrm>
        </p:spPr>
        <p:txBody>
          <a:bodyPr wrap="none"/>
          <a:lstStyle>
            <a:lvl1pPr>
              <a:buFontTx/>
              <a:buNone/>
              <a:defRPr/>
            </a:lvl1pPr>
          </a:lstStyle>
          <a:p>
            <a:r>
              <a:rPr lang="en-US" smtClean="0"/>
              <a:t>Click icon to add chart</a:t>
            </a:r>
            <a:endParaRPr lang="en-US" dirty="0"/>
          </a:p>
        </p:txBody>
      </p:sp>
      <p:sp>
        <p:nvSpPr>
          <p:cNvPr id="15" name="Text Placeholder 2"/>
          <p:cNvSpPr>
            <a:spLocks noGrp="1"/>
          </p:cNvSpPr>
          <p:nvPr>
            <p:ph type="body" idx="19"/>
          </p:nvPr>
        </p:nvSpPr>
        <p:spPr>
          <a:xfrm>
            <a:off x="4811042" y="1801368"/>
            <a:ext cx="4087178" cy="177006"/>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5"/>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 xmlns:p14="http://schemas.microsoft.com/office/powerpoint/2010/main" val="28650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able Slide">
    <p:spTree>
      <p:nvGrpSpPr>
        <p:cNvPr id="1" name=""/>
        <p:cNvGrpSpPr/>
        <p:nvPr/>
      </p:nvGrpSpPr>
      <p:grpSpPr>
        <a:xfrm>
          <a:off x="0" y="0"/>
          <a:ext cx="0" cy="0"/>
          <a:chOff x="0" y="0"/>
          <a:chExt cx="0" cy="0"/>
        </a:xfrm>
      </p:grpSpPr>
      <p:sp>
        <p:nvSpPr>
          <p:cNvPr id="10" name="Rectangle 9"/>
          <p:cNvSpPr/>
          <p:nvPr userDrawn="1"/>
        </p:nvSpPr>
        <p:spPr>
          <a:xfrm>
            <a:off x="0" y="0"/>
            <a:ext cx="224014"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a:t>
            </a:r>
            <a:r>
              <a:rPr lang="en-US" sz="600" baseline="0" dirty="0" smtClean="0">
                <a:solidFill>
                  <a:srgbClr val="5F5F5F"/>
                </a:solidFill>
                <a:latin typeface="Calibri"/>
                <a:cs typeface="Calibri"/>
              </a:rPr>
              <a:t> </a:t>
            </a:r>
            <a:r>
              <a:rPr lang="en-US" sz="600" dirty="0" smtClean="0">
                <a:solidFill>
                  <a:srgbClr val="5F5F5F"/>
                </a:solidFill>
                <a:latin typeface="Calibri"/>
                <a:cs typeface="Calibri"/>
              </a:rPr>
              <a:t>The Nielsen Company. Confidential and proprietary.</a:t>
            </a:r>
            <a:endParaRPr lang="en-US" sz="600" dirty="0">
              <a:solidFill>
                <a:srgbClr val="5F5F5F"/>
              </a:solidFill>
              <a:latin typeface="Calibri"/>
              <a:cs typeface="Calibri"/>
            </a:endParaRPr>
          </a:p>
        </p:txBody>
      </p:sp>
      <p:sp>
        <p:nvSpPr>
          <p:cNvPr id="6" name="Table Placeholder 5"/>
          <p:cNvSpPr>
            <a:spLocks noGrp="1"/>
          </p:cNvSpPr>
          <p:nvPr>
            <p:ph type="tbl" sz="quarter" idx="13"/>
          </p:nvPr>
        </p:nvSpPr>
        <p:spPr>
          <a:xfrm>
            <a:off x="776657" y="1947672"/>
            <a:ext cx="7614868" cy="3462338"/>
          </a:xfrm>
        </p:spPr>
        <p:txBody>
          <a:bodyPr/>
          <a:lstStyle>
            <a:lvl1pPr marL="0" indent="0">
              <a:buFontTx/>
              <a:buNone/>
              <a:defRPr/>
            </a:lvl1pPr>
          </a:lstStyle>
          <a:p>
            <a:r>
              <a:rPr lang="en-US" smtClean="0"/>
              <a:t>Click icon to add table</a:t>
            </a:r>
            <a:endParaRPr lang="en-US" dirty="0"/>
          </a:p>
        </p:txBody>
      </p:sp>
      <p:sp>
        <p:nvSpPr>
          <p:cNvPr id="4" name="Title 3"/>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1" name="Text Placeholder 2"/>
          <p:cNvSpPr>
            <a:spLocks noGrp="1"/>
          </p:cNvSpPr>
          <p:nvPr>
            <p:ph type="body" idx="15"/>
          </p:nvPr>
        </p:nvSpPr>
        <p:spPr>
          <a:xfrm>
            <a:off x="594360" y="1280160"/>
            <a:ext cx="816032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9" name="Text Placeholder 2"/>
          <p:cNvSpPr>
            <a:spLocks noGrp="1"/>
          </p:cNvSpPr>
          <p:nvPr>
            <p:ph type="body" idx="16"/>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5" name="Picture 1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596489" y="0"/>
            <a:ext cx="254000" cy="342900"/>
          </a:xfrm>
          <a:prstGeom prst="rect">
            <a:avLst/>
          </a:prstGeom>
        </p:spPr>
      </p:pic>
      <p:pic>
        <p:nvPicPr>
          <p:cNvPr id="17" name="Picture 1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467" y="0"/>
            <a:ext cx="1752600" cy="698500"/>
          </a:xfrm>
          <a:prstGeom prst="rect">
            <a:avLst/>
          </a:prstGeom>
        </p:spPr>
      </p:pic>
    </p:spTree>
    <p:extLst>
      <p:ext uri="{BB962C8B-B14F-4D97-AF65-F5344CB8AC3E}">
        <p14:creationId xmlns="" xmlns:p14="http://schemas.microsoft.com/office/powerpoint/2010/main" val="80063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der Slide">
    <p:spTree>
      <p:nvGrpSpPr>
        <p:cNvPr id="1" name=""/>
        <p:cNvGrpSpPr/>
        <p:nvPr/>
      </p:nvGrpSpPr>
      <p:grpSpPr>
        <a:xfrm>
          <a:off x="0" y="0"/>
          <a:ext cx="0" cy="0"/>
          <a:chOff x="0" y="0"/>
          <a:chExt cx="0" cy="0"/>
        </a:xfrm>
      </p:grpSpPr>
      <p:sp>
        <p:nvSpPr>
          <p:cNvPr id="4" name="Rectangle 3"/>
          <p:cNvSpPr/>
          <p:nvPr userDrawn="1"/>
        </p:nvSpPr>
        <p:spPr>
          <a:xfrm>
            <a:off x="0" y="0"/>
            <a:ext cx="224014"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79453" y="3181946"/>
            <a:ext cx="6978810" cy="585216"/>
          </a:xfrm>
        </p:spPr>
        <p:txBody>
          <a:bodyPr wrap="square" anchor="t">
            <a:normAutofit/>
          </a:bodyPr>
          <a:lstStyle>
            <a:lvl1pPr algn="ctr">
              <a:defRPr sz="3200" b="0" cap="all"/>
            </a:lvl1pPr>
          </a:lstStyle>
          <a:p>
            <a:r>
              <a:rPr lang="en-US"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22" y="0"/>
            <a:ext cx="27305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099175" y="0"/>
            <a:ext cx="2755900" cy="342900"/>
          </a:xfrm>
          <a:prstGeom prst="rect">
            <a:avLst/>
          </a:prstGeom>
        </p:spPr>
      </p:pic>
    </p:spTree>
    <p:extLst>
      <p:ext uri="{BB962C8B-B14F-4D97-AF65-F5344CB8AC3E}">
        <p14:creationId xmlns="" xmlns:p14="http://schemas.microsoft.com/office/powerpoint/2010/main" val="219341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2108200"/>
            <a:ext cx="6083300" cy="4749800"/>
          </a:xfrm>
          <a:prstGeom prst="rect">
            <a:avLst/>
          </a:prstGeom>
        </p:spPr>
      </p:pic>
      <p:pic>
        <p:nvPicPr>
          <p:cNvPr id="4" name="Picture 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539089" y="1018822"/>
            <a:ext cx="1905000" cy="1104900"/>
          </a:xfrm>
          <a:prstGeom prst="rect">
            <a:avLst/>
          </a:prstGeom>
        </p:spPr>
      </p:pic>
    </p:spTree>
    <p:extLst>
      <p:ext uri="{BB962C8B-B14F-4D97-AF65-F5344CB8AC3E}">
        <p14:creationId xmlns="" xmlns:p14="http://schemas.microsoft.com/office/powerpoint/2010/main" val="124910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7A57DA4-2C39-430D-8B11-608D35766EE2}" type="datetimeFigureOut">
              <a:rPr lang="en-US"/>
              <a:pPr>
                <a:defRPr/>
              </a:pPr>
              <a:t>7/25/2014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16B4FA0-009A-4760-B809-B14D91EF5E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224014"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10" cstate="print">
            <a:extLst>
              <a:ext uri="{28A0092B-C50C-407E-A947-70E740481C1C}">
                <a14:useLocalDpi xmlns="" xmlns:a14="http://schemas.microsoft.com/office/drawing/2010/main" val="0"/>
              </a:ext>
            </a:extLst>
          </a:blip>
          <a:stretch>
            <a:fillRect/>
          </a:stretch>
        </p:blipFill>
        <p:spPr>
          <a:xfrm>
            <a:off x="8467" y="2878667"/>
            <a:ext cx="685800" cy="3987800"/>
          </a:xfrm>
          <a:prstGeom prst="rect">
            <a:avLst/>
          </a:prstGeom>
        </p:spPr>
      </p:pic>
      <p:sp>
        <p:nvSpPr>
          <p:cNvPr id="11" name="Rectangle 10"/>
          <p:cNvSpPr/>
          <p:nvPr/>
        </p:nvSpPr>
        <p:spPr bwMode="gray">
          <a:xfrm rot="16200000">
            <a:off x="-1078031" y="1091630"/>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 The Nielsen Company. Confidential and proprietary.</a:t>
            </a:r>
            <a:endParaRPr lang="en-US" sz="600" dirty="0">
              <a:solidFill>
                <a:srgbClr val="5F5F5F"/>
              </a:solidFill>
              <a:latin typeface="Calibri"/>
              <a:cs typeface="Calibri"/>
            </a:endParaRPr>
          </a:p>
        </p:txBody>
      </p:sp>
      <p:sp>
        <p:nvSpPr>
          <p:cNvPr id="2" name="Title Placeholder 1"/>
          <p:cNvSpPr>
            <a:spLocks noGrp="1"/>
          </p:cNvSpPr>
          <p:nvPr>
            <p:ph type="title"/>
          </p:nvPr>
        </p:nvSpPr>
        <p:spPr>
          <a:xfrm>
            <a:off x="594360" y="676656"/>
            <a:ext cx="8165465" cy="571500"/>
          </a:xfrm>
          <a:prstGeom prst="rect">
            <a:avLst/>
          </a:prstGeom>
        </p:spPr>
        <p:txBody>
          <a:bodyPr vert="horz" wrap="square" lIns="91440" tIns="0" rIns="9144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020824"/>
            <a:ext cx="8165466" cy="4078224"/>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pic>
        <p:nvPicPr>
          <p:cNvPr id="7" name="Picture 6"/>
          <p:cNvPicPr>
            <a:picLocks noChangeAspect="1"/>
          </p:cNvPicPr>
          <p:nvPr userDrawn="1"/>
        </p:nvPicPr>
        <p:blipFill>
          <a:blip r:embed="rId11" cstate="print">
            <a:extLst>
              <a:ext uri="{28A0092B-C50C-407E-A947-70E740481C1C}">
                <a14:useLocalDpi xmlns="" xmlns:a14="http://schemas.microsoft.com/office/drawing/2010/main" val="0"/>
              </a:ext>
            </a:extLst>
          </a:blip>
          <a:stretch>
            <a:fillRect/>
          </a:stretch>
        </p:blipFill>
        <p:spPr>
          <a:xfrm>
            <a:off x="8596489" y="0"/>
            <a:ext cx="254000" cy="342900"/>
          </a:xfrm>
          <a:prstGeom prst="rect">
            <a:avLst/>
          </a:prstGeom>
        </p:spPr>
      </p:pic>
    </p:spTree>
    <p:extLst>
      <p:ext uri="{BB962C8B-B14F-4D97-AF65-F5344CB8AC3E}">
        <p14:creationId xmlns="" xmlns:p14="http://schemas.microsoft.com/office/powerpoint/2010/main" val="455964450"/>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70" r:id="rId3"/>
    <p:sldLayoutId id="2147483671" r:id="rId4"/>
    <p:sldLayoutId id="2147483672" r:id="rId5"/>
    <p:sldLayoutId id="2147483674" r:id="rId6"/>
    <p:sldLayoutId id="2147483676" r:id="rId7"/>
    <p:sldLayoutId id="2147483677" r:id="rId8"/>
  </p:sldLayoutIdLst>
  <p:txStyles>
    <p:titleStyle>
      <a:lvl1pPr algn="l" defTabSz="457200" rtl="0" eaLnBrk="1" latinLnBrk="0" hangingPunct="1">
        <a:spcBef>
          <a:spcPct val="0"/>
        </a:spcBef>
        <a:buNone/>
        <a:defRPr sz="3000" kern="1200" cap="all" baseline="0">
          <a:solidFill>
            <a:srgbClr val="009DD9"/>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25.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5.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0"/>
          <p:cNvSpPr>
            <a:spLocks noGrp="1"/>
          </p:cNvSpPr>
          <p:nvPr>
            <p:ph type="body" idx="17"/>
          </p:nvPr>
        </p:nvSpPr>
        <p:spPr>
          <a:xfrm>
            <a:off x="6043613" y="5791200"/>
            <a:ext cx="2892425" cy="696913"/>
          </a:xfrm>
        </p:spPr>
        <p:txBody>
          <a:bodyPr/>
          <a:lstStyle/>
          <a:p>
            <a:pPr eaLnBrk="1" hangingPunct="1">
              <a:spcBef>
                <a:spcPct val="0"/>
              </a:spcBef>
            </a:pPr>
            <a:r>
              <a:rPr lang="en-US" dirty="0" smtClean="0">
                <a:solidFill>
                  <a:schemeClr val="tx1"/>
                </a:solidFill>
              </a:rPr>
              <a:t>July </a:t>
            </a:r>
            <a:r>
              <a:rPr lang="en-US" dirty="0" smtClean="0">
                <a:solidFill>
                  <a:schemeClr val="tx1"/>
                </a:solidFill>
              </a:rPr>
              <a:t>25, </a:t>
            </a:r>
            <a:r>
              <a:rPr lang="en-US" dirty="0" smtClean="0">
                <a:solidFill>
                  <a:schemeClr val="tx1"/>
                </a:solidFill>
              </a:rPr>
              <a:t>2014</a:t>
            </a:r>
          </a:p>
        </p:txBody>
      </p:sp>
      <p:sp>
        <p:nvSpPr>
          <p:cNvPr id="2" name="Title 1"/>
          <p:cNvSpPr>
            <a:spLocks noGrp="1"/>
          </p:cNvSpPr>
          <p:nvPr>
            <p:ph type="ctrTitle"/>
          </p:nvPr>
        </p:nvSpPr>
        <p:spPr>
          <a:xfrm>
            <a:off x="2209800" y="2835275"/>
            <a:ext cx="6734175" cy="1309688"/>
          </a:xfrm>
        </p:spPr>
        <p:txBody>
          <a:bodyPr/>
          <a:lstStyle/>
          <a:p>
            <a:pPr eaLnBrk="1" fontAlgn="auto" hangingPunct="1">
              <a:spcAft>
                <a:spcPts val="0"/>
              </a:spcAft>
              <a:defRPr/>
            </a:pPr>
            <a:r>
              <a:rPr lang="en-US" dirty="0" smtClean="0"/>
              <a:t>GAA Succession Planning Survey</a:t>
            </a:r>
            <a:endParaRPr lang="en-US" dirty="0"/>
          </a:p>
        </p:txBody>
      </p:sp>
      <p:sp>
        <p:nvSpPr>
          <p:cNvPr id="3" name="Subtitle 2"/>
          <p:cNvSpPr>
            <a:spLocks noGrp="1"/>
          </p:cNvSpPr>
          <p:nvPr>
            <p:ph type="subTitle" idx="1"/>
          </p:nvPr>
        </p:nvSpPr>
        <p:spPr>
          <a:xfrm>
            <a:off x="3886200" y="4154488"/>
            <a:ext cx="5057775" cy="569912"/>
          </a:xfrm>
        </p:spPr>
        <p:txBody>
          <a:bodyPr rtlCol="0">
            <a:noAutofit/>
          </a:bodyPr>
          <a:lstStyle/>
          <a:p>
            <a:pPr>
              <a:defRPr/>
            </a:pPr>
            <a:r>
              <a:rPr lang="en-US" dirty="0" smtClean="0"/>
              <a:t>Report for The Hong Kong Institute of Certified Public Accountants (HKICPA)</a:t>
            </a:r>
            <a:endParaRPr lang="en-US" dirty="0"/>
          </a:p>
        </p:txBody>
      </p:sp>
      <p:pic>
        <p:nvPicPr>
          <p:cNvPr id="1026" name="Picture 2" descr="C:\Documents and Settings\sbrayford\Desktop\GAA_Logo.jpg"/>
          <p:cNvPicPr>
            <a:picLocks noChangeAspect="1" noChangeArrowheads="1"/>
          </p:cNvPicPr>
          <p:nvPr/>
        </p:nvPicPr>
        <p:blipFill>
          <a:blip r:embed="rId2" cstate="print"/>
          <a:srcRect/>
          <a:stretch>
            <a:fillRect/>
          </a:stretch>
        </p:blipFill>
        <p:spPr bwMode="auto">
          <a:xfrm>
            <a:off x="7239000" y="5271013"/>
            <a:ext cx="1676400" cy="885086"/>
          </a:xfrm>
          <a:prstGeom prst="rect">
            <a:avLst/>
          </a:prstGeom>
          <a:noFill/>
        </p:spPr>
      </p:pic>
      <p:pic>
        <p:nvPicPr>
          <p:cNvPr id="8" name="Picture 14" descr="http://www.globalaccountingalliance.com/globalaccountingalliance/%7E/media/gaa/images/Logos_Content/CPA_HK.png"/>
          <p:cNvPicPr>
            <a:picLocks noChangeAspect="1" noChangeArrowheads="1"/>
          </p:cNvPicPr>
          <p:nvPr/>
        </p:nvPicPr>
        <p:blipFill>
          <a:blip r:embed="rId3" cstate="print"/>
          <a:srcRect/>
          <a:stretch>
            <a:fillRect/>
          </a:stretch>
        </p:blipFill>
        <p:spPr bwMode="auto">
          <a:xfrm>
            <a:off x="4495800" y="5334000"/>
            <a:ext cx="1143000" cy="83993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79613" y="3181350"/>
            <a:ext cx="6978650" cy="585788"/>
          </a:xfrm>
        </p:spPr>
        <p:txBody>
          <a:bodyPr/>
          <a:lstStyle/>
          <a:p>
            <a:pPr eaLnBrk="1" fontAlgn="auto" hangingPunct="1">
              <a:spcAft>
                <a:spcPts val="0"/>
              </a:spcAft>
              <a:defRPr/>
            </a:pPr>
            <a:r>
              <a:rPr lang="en-US" dirty="0" smtClean="0"/>
              <a:t>Detailed Findings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79613" y="3181350"/>
            <a:ext cx="6978650" cy="585788"/>
          </a:xfrm>
        </p:spPr>
        <p:txBody>
          <a:bodyPr>
            <a:normAutofit/>
          </a:bodyPr>
          <a:lstStyle/>
          <a:p>
            <a:pPr eaLnBrk="1" fontAlgn="auto" hangingPunct="1">
              <a:spcAft>
                <a:spcPts val="0"/>
              </a:spcAft>
              <a:defRPr/>
            </a:pPr>
            <a:r>
              <a:rPr lang="en-CA" dirty="0" smtClean="0"/>
              <a:t>Ownership and position at firm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457200" y="2667000"/>
          <a:ext cx="44958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However, almost eight-in-ten (78%) firms with a formal business succession plan say their ownership structure is comprised of multiple owners.</a:t>
            </a:r>
          </a:p>
        </p:txBody>
      </p:sp>
      <p:sp>
        <p:nvSpPr>
          <p:cNvPr id="7" name="Title 6"/>
          <p:cNvSpPr>
            <a:spLocks noGrp="1"/>
          </p:cNvSpPr>
          <p:nvPr>
            <p:ph type="title"/>
          </p:nvPr>
        </p:nvSpPr>
        <p:spPr>
          <a:xfrm>
            <a:off x="594360" y="676656"/>
            <a:ext cx="8549640" cy="571500"/>
          </a:xfrm>
        </p:spPr>
        <p:txBody>
          <a:bodyPr/>
          <a:lstStyle/>
          <a:p>
            <a:pPr>
              <a:defRPr/>
            </a:pPr>
            <a:r>
              <a:rPr lang="en-US" sz="2800" dirty="0" smtClean="0"/>
              <a:t>About Half of Public Practice HKICPA Members work in firms with Multiple Owners</a:t>
            </a:r>
            <a:endParaRPr lang="en-US" sz="2800"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Q1. </a:t>
            </a:r>
            <a:r>
              <a:rPr lang="en-GB" sz="900" dirty="0" smtClean="0"/>
              <a:t>Please describe the ownership of your accounting practice.</a:t>
            </a:r>
            <a:endParaRPr lang="en-US" sz="900" dirty="0" smtClean="0"/>
          </a:p>
          <a:p>
            <a:pPr>
              <a:spcBef>
                <a:spcPts val="63"/>
              </a:spcBef>
            </a:pPr>
            <a:r>
              <a:rPr lang="en-US" sz="900" dirty="0" smtClean="0"/>
              <a:t>Base: All respondents, n=386</a:t>
            </a:r>
          </a:p>
        </p:txBody>
      </p:sp>
      <p:sp>
        <p:nvSpPr>
          <p:cNvPr id="19" name="Text Placeholder 4"/>
          <p:cNvSpPr>
            <a:spLocks noGrp="1"/>
          </p:cNvSpPr>
          <p:nvPr>
            <p:ph type="body" idx="14"/>
          </p:nvPr>
        </p:nvSpPr>
        <p:spPr>
          <a:xfrm>
            <a:off x="2438400" y="2567782"/>
            <a:ext cx="4267200" cy="251618"/>
          </a:xfrm>
        </p:spPr>
        <p:txBody>
          <a:bodyPr/>
          <a:lstStyle/>
          <a:p>
            <a:pPr algn="ctr"/>
            <a:r>
              <a:rPr lang="en-US" b="1" dirty="0" smtClean="0"/>
              <a:t>Ownership of Accounting Practice</a:t>
            </a:r>
            <a:endParaRPr lang="en-US" b="1" dirty="0"/>
          </a:p>
        </p:txBody>
      </p:sp>
      <p:graphicFrame>
        <p:nvGraphicFramePr>
          <p:cNvPr id="15" name="Content Placeholder 5"/>
          <p:cNvGraphicFramePr>
            <a:graphicFrameLocks/>
          </p:cNvGraphicFramePr>
          <p:nvPr>
            <p:extLst>
              <p:ext uri="{D42A27DB-BD31-4B8C-83A1-F6EECF244321}">
                <p14:modId xmlns="" xmlns:p14="http://schemas.microsoft.com/office/powerpoint/2010/main" val="1026532854"/>
              </p:ext>
            </p:extLst>
          </p:nvPr>
        </p:nvGraphicFramePr>
        <p:xfrm>
          <a:off x="4572000" y="3200400"/>
          <a:ext cx="2769260" cy="1524000"/>
        </p:xfrm>
        <a:graphic>
          <a:graphicData uri="http://schemas.openxmlformats.org/drawingml/2006/table">
            <a:tbl>
              <a:tblPr firstRow="1" firstCol="1" bandRow="1">
                <a:tableStyleId>{5C22544A-7EE6-4342-B048-85BDC9FD1C3A}</a:tableStyleId>
              </a:tblPr>
              <a:tblGrid>
                <a:gridCol w="1423718"/>
                <a:gridCol w="672771"/>
                <a:gridCol w="672771"/>
              </a:tblGrid>
              <a:tr h="243840">
                <a:tc rowSpan="2">
                  <a:txBody>
                    <a:bodyPr/>
                    <a:lstStyle/>
                    <a:p>
                      <a:pPr algn="l"/>
                      <a:endParaRPr lang="en-US" sz="1000" cap="none" baseline="0" dirty="0"/>
                    </a:p>
                  </a:txBody>
                  <a:tcPr marL="84940" marR="84940" anchor="ctr">
                    <a:lnR w="9525" cap="flat" cmpd="sng" algn="ctr">
                      <a:solidFill>
                        <a:schemeClr val="bg1"/>
                      </a:solidFill>
                      <a:prstDash val="solid"/>
                      <a:round/>
                      <a:headEnd type="none" w="med" len="med"/>
                      <a:tailEnd type="none" w="med" len="med"/>
                    </a:lnR>
                    <a:solidFill>
                      <a:srgbClr val="009DD9"/>
                    </a:solidFill>
                  </a:tcPr>
                </a:tc>
                <a:tc gridSpan="2">
                  <a:txBody>
                    <a:bodyPr/>
                    <a:lstStyle/>
                    <a:p>
                      <a:pPr algn="ctr"/>
                      <a:r>
                        <a:rPr lang="en-US" sz="1000" cap="none" baseline="0" dirty="0" smtClean="0"/>
                        <a:t>Holds Formal Business Succession Plan</a:t>
                      </a:r>
                      <a:endParaRPr lang="en-US" sz="1000" cap="none" baseline="0" dirty="0"/>
                    </a:p>
                  </a:txBody>
                  <a:tcPr marL="84940" marR="84940"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rgbClr val="009DD9"/>
                    </a:solidFill>
                  </a:tcPr>
                </a:tc>
                <a:tc hMerge="1">
                  <a:txBody>
                    <a:bodyPr/>
                    <a:lstStyle/>
                    <a:p>
                      <a:pPr algn="ctr"/>
                      <a:endParaRPr lang="en-US" sz="1000" cap="none" baseline="0" dirty="0"/>
                    </a:p>
                  </a:txBody>
                  <a:tcPr marL="84940" marR="84940" anchor="ctr">
                    <a:lnB w="9525" cap="flat" cmpd="sng" algn="ctr">
                      <a:solidFill>
                        <a:schemeClr val="bg1"/>
                      </a:solidFill>
                      <a:prstDash val="solid"/>
                      <a:round/>
                      <a:headEnd type="none" w="med" len="med"/>
                      <a:tailEnd type="none" w="med" len="med"/>
                    </a:lnB>
                    <a:solidFill>
                      <a:srgbClr val="009DD9"/>
                    </a:solidFill>
                  </a:tcPr>
                </a:tc>
              </a:tr>
              <a:tr h="185420">
                <a:tc vMerge="1">
                  <a:txBody>
                    <a:bodyPr/>
                    <a:lstStyle/>
                    <a:p>
                      <a:endParaRPr lang="en-US"/>
                    </a:p>
                  </a:txBody>
                  <a:tcPr/>
                </a:tc>
                <a:tc>
                  <a:txBody>
                    <a:bodyPr/>
                    <a:lstStyle/>
                    <a:p>
                      <a:pPr algn="ctr"/>
                      <a:r>
                        <a:rPr lang="en-US" sz="1000" b="1" kern="1200" cap="none" baseline="0" dirty="0" smtClean="0">
                          <a:solidFill>
                            <a:schemeClr val="lt1"/>
                          </a:solidFill>
                          <a:latin typeface="+mn-lt"/>
                          <a:ea typeface="+mn-ea"/>
                          <a:cs typeface="+mn-cs"/>
                        </a:rPr>
                        <a:t>Yes [A]</a:t>
                      </a:r>
                      <a:endParaRPr lang="en-US" sz="1000" b="1" kern="1200" cap="none" baseline="0" dirty="0">
                        <a:solidFill>
                          <a:schemeClr val="lt1"/>
                        </a:solidFill>
                        <a:latin typeface="+mn-lt"/>
                        <a:ea typeface="+mn-ea"/>
                        <a:cs typeface="+mn-cs"/>
                      </a:endParaRPr>
                    </a:p>
                  </a:txBody>
                  <a:tcPr marL="84940" marR="8494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9"/>
                    </a:solidFill>
                  </a:tcPr>
                </a:tc>
                <a:tc>
                  <a:txBody>
                    <a:bodyPr/>
                    <a:lstStyle/>
                    <a:p>
                      <a:pPr algn="ctr"/>
                      <a:r>
                        <a:rPr lang="en-US" sz="1000" b="1" kern="1200" cap="none" baseline="0" dirty="0" smtClean="0">
                          <a:solidFill>
                            <a:schemeClr val="lt1"/>
                          </a:solidFill>
                          <a:latin typeface="+mn-lt"/>
                          <a:ea typeface="+mn-ea"/>
                          <a:cs typeface="+mn-cs"/>
                        </a:rPr>
                        <a:t>No [B]</a:t>
                      </a:r>
                      <a:endParaRPr lang="en-US" sz="1000" b="1" kern="1200" cap="none" baseline="0" dirty="0">
                        <a:solidFill>
                          <a:schemeClr val="lt1"/>
                        </a:solidFill>
                        <a:latin typeface="+mn-lt"/>
                        <a:ea typeface="+mn-ea"/>
                        <a:cs typeface="+mn-cs"/>
                      </a:endParaRPr>
                    </a:p>
                  </a:txBody>
                  <a:tcPr marL="84940" marR="84940" anchor="ct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9"/>
                    </a:solidFill>
                  </a:tcPr>
                </a:tc>
              </a:tr>
              <a:tr h="119697">
                <a:tc>
                  <a:txBody>
                    <a:bodyPr/>
                    <a:lstStyle/>
                    <a:p>
                      <a:pPr algn="l"/>
                      <a:r>
                        <a:rPr lang="en-US" sz="1000" i="1" cap="none" baseline="0" dirty="0" smtClean="0"/>
                        <a:t>Base size</a:t>
                      </a:r>
                      <a:endParaRPr lang="en-US" sz="1000" i="1" cap="none" baseline="0" dirty="0"/>
                    </a:p>
                  </a:txBody>
                  <a:tcPr marL="84940" marR="84940" anchor="ctr">
                    <a:solidFill>
                      <a:schemeClr val="accent5"/>
                    </a:solidFill>
                  </a:tcPr>
                </a:tc>
                <a:tc>
                  <a:txBody>
                    <a:bodyPr/>
                    <a:lstStyle/>
                    <a:p>
                      <a:pPr marL="0" algn="ctr" defTabSz="457200" rtl="0" eaLnBrk="1" fontAlgn="t" latinLnBrk="0" hangingPunct="1"/>
                      <a:r>
                        <a:rPr lang="en-US" sz="1000" b="1" i="1" kern="1200" cap="none" baseline="0" dirty="0" smtClean="0">
                          <a:solidFill>
                            <a:schemeClr val="lt1"/>
                          </a:solidFill>
                          <a:latin typeface="+mn-lt"/>
                          <a:ea typeface="+mn-ea"/>
                          <a:cs typeface="+mn-cs"/>
                        </a:rPr>
                        <a:t>n=</a:t>
                      </a:r>
                      <a:r>
                        <a:rPr lang="en-US" sz="1000" b="1" kern="1200" cap="none" baseline="0" dirty="0" smtClean="0">
                          <a:solidFill>
                            <a:schemeClr val="lt1"/>
                          </a:solidFill>
                          <a:latin typeface="+mn-lt"/>
                          <a:ea typeface="+mn-ea"/>
                          <a:cs typeface="+mn-cs"/>
                        </a:rPr>
                        <a:t>67</a:t>
                      </a:r>
                    </a:p>
                  </a:txBody>
                  <a:tcPr marL="9525" marR="9525" marT="9525" marB="0" anchor="ctr">
                    <a:lnT w="38100" cap="flat" cmpd="sng" algn="ctr">
                      <a:solidFill>
                        <a:schemeClr val="bg1"/>
                      </a:solidFill>
                      <a:prstDash val="solid"/>
                      <a:round/>
                      <a:headEnd type="none" w="med" len="med"/>
                      <a:tailEnd type="none" w="med" len="med"/>
                    </a:lnT>
                    <a:solidFill>
                      <a:schemeClr val="accent5"/>
                    </a:solidFill>
                  </a:tcPr>
                </a:tc>
                <a:tc>
                  <a:txBody>
                    <a:bodyPr/>
                    <a:lstStyle/>
                    <a:p>
                      <a:pPr marL="0" algn="ctr" defTabSz="457200" rtl="0" eaLnBrk="1" fontAlgn="t" latinLnBrk="0" hangingPunct="1"/>
                      <a:r>
                        <a:rPr lang="en-US" sz="1000" b="1" i="1" kern="1200" cap="none" baseline="0" dirty="0" smtClean="0">
                          <a:solidFill>
                            <a:schemeClr val="lt1"/>
                          </a:solidFill>
                          <a:latin typeface="+mn-lt"/>
                          <a:ea typeface="+mn-ea"/>
                          <a:cs typeface="+mn-cs"/>
                        </a:rPr>
                        <a:t>n=</a:t>
                      </a:r>
                      <a:r>
                        <a:rPr lang="en-US" sz="1000" b="1" kern="1200" cap="none" baseline="0" dirty="0" smtClean="0">
                          <a:solidFill>
                            <a:schemeClr val="lt1"/>
                          </a:solidFill>
                          <a:latin typeface="+mn-lt"/>
                          <a:ea typeface="+mn-ea"/>
                          <a:cs typeface="+mn-cs"/>
                        </a:rPr>
                        <a:t>319</a:t>
                      </a:r>
                    </a:p>
                  </a:txBody>
                  <a:tcPr marL="9525" marR="9525" marT="9525" marB="0" anchor="ctr">
                    <a:lnT w="38100" cap="flat" cmpd="sng" algn="ctr">
                      <a:solidFill>
                        <a:schemeClr val="bg1"/>
                      </a:solidFill>
                      <a:prstDash val="solid"/>
                      <a:round/>
                      <a:headEnd type="none" w="med" len="med"/>
                      <a:tailEnd type="none" w="med" len="med"/>
                    </a:lnT>
                    <a:solidFill>
                      <a:schemeClr val="accent5"/>
                    </a:solidFill>
                  </a:tcPr>
                </a:tc>
              </a:tr>
              <a:tr h="24384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000" b="1" kern="1200" cap="none" baseline="0" dirty="0" smtClean="0">
                          <a:solidFill>
                            <a:schemeClr val="lt1"/>
                          </a:solidFill>
                          <a:latin typeface="+mn-lt"/>
                          <a:ea typeface="+mn-ea"/>
                          <a:cs typeface="+mn-cs"/>
                        </a:rPr>
                        <a:t>Sole owners</a:t>
                      </a:r>
                    </a:p>
                  </a:txBody>
                  <a:tcPr marL="68580" marR="68580" marT="0" marB="0" anchor="ctr">
                    <a:solidFill>
                      <a:srgbClr val="009DD9"/>
                    </a:solidFill>
                  </a:tcPr>
                </a:tc>
                <a:tc>
                  <a:txBody>
                    <a:bodyPr/>
                    <a:lstStyle/>
                    <a:p>
                      <a:pPr algn="ctr" fontAlgn="ctr"/>
                      <a:r>
                        <a:rPr lang="en-US" sz="1000" b="0" i="0" u="none" strike="noStrike" kern="1200" dirty="0" smtClean="0">
                          <a:solidFill>
                            <a:srgbClr val="4D4D4D"/>
                          </a:solidFill>
                          <a:latin typeface="Arial"/>
                          <a:ea typeface="+mn-ea"/>
                          <a:cs typeface="+mn-cs"/>
                        </a:rPr>
                        <a:t>22%</a:t>
                      </a:r>
                      <a:endParaRPr lang="en-US" sz="1000" b="0" i="0" u="none" strike="noStrike" kern="1200" baseline="30000" dirty="0" smtClean="0">
                        <a:solidFill>
                          <a:srgbClr val="4D4D4D"/>
                        </a:solidFill>
                        <a:latin typeface="Arial"/>
                        <a:ea typeface="+mn-ea"/>
                        <a:cs typeface="+mn-cs"/>
                      </a:endParaRPr>
                    </a:p>
                  </a:txBody>
                  <a:tcPr marL="0" marR="0" marT="0" marB="0" anchor="ctr">
                    <a:solidFill>
                      <a:srgbClr val="CBDFF1"/>
                    </a:solidFill>
                  </a:tcPr>
                </a:tc>
                <a:tc>
                  <a:txBody>
                    <a:bodyPr/>
                    <a:lstStyle/>
                    <a:p>
                      <a:pPr algn="ctr" fontAlgn="ctr"/>
                      <a:r>
                        <a:rPr lang="en-US" sz="1000" b="0" i="0" u="none" strike="noStrike" kern="1200" dirty="0" smtClean="0">
                          <a:solidFill>
                            <a:srgbClr val="4D4D4D"/>
                          </a:solidFill>
                          <a:latin typeface="Arial"/>
                          <a:ea typeface="+mn-ea"/>
                          <a:cs typeface="+mn-cs"/>
                        </a:rPr>
                        <a:t>59%</a:t>
                      </a:r>
                      <a:r>
                        <a:rPr lang="en-US" sz="1000" b="0" i="0" u="none" strike="noStrike" kern="1200" baseline="30000" dirty="0" smtClean="0">
                          <a:solidFill>
                            <a:srgbClr val="4D4D4D"/>
                          </a:solidFill>
                          <a:latin typeface="Arial"/>
                          <a:ea typeface="+mn-ea"/>
                          <a:cs typeface="+mn-cs"/>
                        </a:rPr>
                        <a:t>A</a:t>
                      </a:r>
                      <a:endParaRPr lang="en-US" sz="1000" b="0" i="0" u="none" strike="noStrike" kern="1200" dirty="0" smtClean="0">
                        <a:solidFill>
                          <a:srgbClr val="4D4D4D"/>
                        </a:solidFill>
                        <a:latin typeface="Arial"/>
                        <a:ea typeface="+mn-ea"/>
                        <a:cs typeface="+mn-cs"/>
                      </a:endParaRPr>
                    </a:p>
                  </a:txBody>
                  <a:tcPr marL="0" marR="0" marT="0" marB="0" anchor="ctr">
                    <a:solidFill>
                      <a:srgbClr val="CBDFF1"/>
                    </a:solidFill>
                  </a:tcPr>
                </a:tc>
              </a:tr>
              <a:tr h="24384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000" b="1" kern="1200" cap="none" baseline="0" dirty="0" smtClean="0">
                          <a:solidFill>
                            <a:schemeClr val="lt1"/>
                          </a:solidFill>
                          <a:latin typeface="+mn-lt"/>
                          <a:ea typeface="+mn-ea"/>
                          <a:cs typeface="+mn-cs"/>
                        </a:rPr>
                        <a:t>Multiple owners</a:t>
                      </a:r>
                    </a:p>
                  </a:txBody>
                  <a:tcPr marL="68580" marR="68580" marT="0" marB="0" anchor="ctr">
                    <a:solidFill>
                      <a:srgbClr val="009DD9"/>
                    </a:solidFill>
                  </a:tcPr>
                </a:tc>
                <a:tc>
                  <a:txBody>
                    <a:bodyPr/>
                    <a:lstStyle/>
                    <a:p>
                      <a:pPr algn="ctr" fontAlgn="ctr"/>
                      <a:r>
                        <a:rPr lang="en-US" sz="1000" b="0" i="0" u="none" strike="noStrike" kern="1200" dirty="0" smtClean="0">
                          <a:solidFill>
                            <a:srgbClr val="4D4D4D"/>
                          </a:solidFill>
                          <a:latin typeface="Arial"/>
                          <a:ea typeface="+mn-ea"/>
                          <a:cs typeface="+mn-cs"/>
                        </a:rPr>
                        <a:t>78%</a:t>
                      </a:r>
                      <a:r>
                        <a:rPr lang="en-US" sz="1000" b="0" i="0" u="none" strike="noStrike" kern="1200" baseline="30000" dirty="0" smtClean="0">
                          <a:solidFill>
                            <a:srgbClr val="4D4D4D"/>
                          </a:solidFill>
                          <a:latin typeface="Arial"/>
                          <a:ea typeface="+mn-ea"/>
                          <a:cs typeface="+mn-cs"/>
                        </a:rPr>
                        <a:t>B</a:t>
                      </a:r>
                      <a:endParaRPr lang="en-US" sz="1000" b="0" i="0" u="none" strike="noStrike" kern="1200" dirty="0" smtClean="0">
                        <a:solidFill>
                          <a:srgbClr val="4D4D4D"/>
                        </a:solidFill>
                        <a:latin typeface="Arial"/>
                        <a:ea typeface="+mn-ea"/>
                        <a:cs typeface="+mn-cs"/>
                      </a:endParaRPr>
                    </a:p>
                  </a:txBody>
                  <a:tcPr marL="0" marR="0" marT="0" marB="0" anchor="ctr">
                    <a:solidFill>
                      <a:srgbClr val="E7F0F8"/>
                    </a:solidFill>
                  </a:tcPr>
                </a:tc>
                <a:tc>
                  <a:txBody>
                    <a:bodyPr/>
                    <a:lstStyle/>
                    <a:p>
                      <a:pPr algn="ctr" fontAlgn="ctr"/>
                      <a:r>
                        <a:rPr lang="en-US" sz="1000" b="0" i="0" u="none" strike="noStrike" kern="1200" dirty="0" smtClean="0">
                          <a:solidFill>
                            <a:srgbClr val="4D4D4D"/>
                          </a:solidFill>
                          <a:latin typeface="Arial"/>
                          <a:ea typeface="+mn-ea"/>
                          <a:cs typeface="+mn-cs"/>
                        </a:rPr>
                        <a:t>41%</a:t>
                      </a:r>
                      <a:endParaRPr lang="en-US" sz="1000" b="0" i="0" u="none" strike="noStrike" kern="1200" baseline="30000" dirty="0" smtClean="0">
                        <a:solidFill>
                          <a:srgbClr val="4D4D4D"/>
                        </a:solidFill>
                        <a:latin typeface="Arial"/>
                        <a:ea typeface="+mn-ea"/>
                        <a:cs typeface="+mn-cs"/>
                      </a:endParaRPr>
                    </a:p>
                  </a:txBody>
                  <a:tcPr marL="0" marR="0" marT="0" marB="0" anchor="ctr">
                    <a:solidFill>
                      <a:srgbClr val="E7F0F8"/>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295400" y="2971800"/>
          <a:ext cx="50292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8244840" cy="777240"/>
          </a:xfrm>
        </p:spPr>
        <p:txBody>
          <a:bodyPr/>
          <a:lstStyle/>
          <a:p>
            <a:pPr marL="177800" indent="-177800">
              <a:buClr>
                <a:schemeClr val="bg2"/>
              </a:buClr>
              <a:buFont typeface="Arial" pitchFamily="34" charset="0"/>
              <a:buChar char="•"/>
            </a:pPr>
            <a:r>
              <a:rPr lang="en-US" sz="1400" dirty="0" smtClean="0">
                <a:solidFill>
                  <a:srgbClr val="5F5F5F"/>
                </a:solidFill>
              </a:rPr>
              <a:t>Four-in-ten (40%) Public Practice Accountants who responded to the survey self-identify as a Sole Practitioner while over three-in-ten (34%) indicate they work as an employee or consultant within their firm.  One-quarter (26%) identify as a Partner/Owner or Managing Partner/Managing Owner. </a:t>
            </a:r>
          </a:p>
          <a:p>
            <a:pPr marL="177800" indent="-177800">
              <a:buClr>
                <a:schemeClr val="bg2"/>
              </a:buClr>
              <a:buFont typeface="Arial" pitchFamily="34" charset="0"/>
              <a:buChar char="•"/>
            </a:pPr>
            <a:r>
              <a:rPr lang="en-US" sz="1400" dirty="0" smtClean="0">
                <a:solidFill>
                  <a:srgbClr val="5F5F5F"/>
                </a:solidFill>
              </a:rPr>
              <a:t>There is a significant gender difference between the owner/partner and employee/consultant level with over half of females working in a non-partner/owner role.  </a:t>
            </a:r>
            <a:endParaRPr lang="en-US" sz="1400" dirty="0">
              <a:solidFill>
                <a:srgbClr val="5F5F5F"/>
              </a:solidFill>
            </a:endParaRPr>
          </a:p>
        </p:txBody>
      </p:sp>
      <p:sp>
        <p:nvSpPr>
          <p:cNvPr id="7" name="Title 6"/>
          <p:cNvSpPr>
            <a:spLocks noGrp="1"/>
          </p:cNvSpPr>
          <p:nvPr>
            <p:ph type="title"/>
          </p:nvPr>
        </p:nvSpPr>
        <p:spPr>
          <a:xfrm>
            <a:off x="594360" y="676656"/>
            <a:ext cx="8321040" cy="571500"/>
          </a:xfrm>
        </p:spPr>
        <p:txBody>
          <a:bodyPr/>
          <a:lstStyle/>
          <a:p>
            <a:pPr>
              <a:defRPr/>
            </a:pPr>
            <a:r>
              <a:rPr lang="en-US" sz="2900" dirty="0" smtClean="0"/>
              <a:t>largest proportion of Respondents represented by Sole Practitioners</a:t>
            </a:r>
            <a:endParaRPr lang="en-US" sz="2900" dirty="0"/>
          </a:p>
        </p:txBody>
      </p:sp>
      <p:sp>
        <p:nvSpPr>
          <p:cNvPr id="1031" name="Text Placeholder 21"/>
          <p:cNvSpPr>
            <a:spLocks noGrp="1"/>
          </p:cNvSpPr>
          <p:nvPr>
            <p:ph type="body" idx="17"/>
          </p:nvPr>
        </p:nvSpPr>
        <p:spPr>
          <a:xfrm>
            <a:off x="593724" y="6373813"/>
            <a:ext cx="8550276" cy="365125"/>
          </a:xfrm>
        </p:spPr>
        <p:txBody>
          <a:bodyPr/>
          <a:lstStyle/>
          <a:p>
            <a:pPr lvl="0">
              <a:spcBef>
                <a:spcPts val="63"/>
              </a:spcBef>
            </a:pPr>
            <a:r>
              <a:rPr lang="en-US" sz="900" dirty="0" smtClean="0"/>
              <a:t>Q2. </a:t>
            </a:r>
            <a:r>
              <a:rPr lang="en-AU" sz="900" dirty="0" smtClean="0"/>
              <a:t>Which of the following best describes your position in the practice/firm?</a:t>
            </a:r>
            <a:endParaRPr lang="en-US" sz="900" dirty="0" smtClean="0"/>
          </a:p>
          <a:p>
            <a:pPr>
              <a:spcBef>
                <a:spcPts val="63"/>
              </a:spcBef>
            </a:pPr>
            <a:r>
              <a:rPr lang="en-US" sz="900" dirty="0" smtClean="0"/>
              <a:t>Base: All respondents, n=386</a:t>
            </a:r>
          </a:p>
        </p:txBody>
      </p:sp>
      <p:sp>
        <p:nvSpPr>
          <p:cNvPr id="6" name="Text Placeholder 4"/>
          <p:cNvSpPr>
            <a:spLocks noGrp="1"/>
          </p:cNvSpPr>
          <p:nvPr>
            <p:ph type="body" idx="14"/>
          </p:nvPr>
        </p:nvSpPr>
        <p:spPr>
          <a:xfrm>
            <a:off x="1600200" y="2643982"/>
            <a:ext cx="4267200" cy="251618"/>
          </a:xfrm>
        </p:spPr>
        <p:txBody>
          <a:bodyPr/>
          <a:lstStyle/>
          <a:p>
            <a:pPr algn="ctr"/>
            <a:r>
              <a:rPr lang="en-US" b="1" dirty="0" smtClean="0"/>
              <a:t>Position at Practice/Firm</a:t>
            </a:r>
            <a:endParaRPr lang="en-US" b="1" dirty="0"/>
          </a:p>
        </p:txBody>
      </p:sp>
      <p:grpSp>
        <p:nvGrpSpPr>
          <p:cNvPr id="22" name="Group 21"/>
          <p:cNvGrpSpPr/>
          <p:nvPr/>
        </p:nvGrpSpPr>
        <p:grpSpPr>
          <a:xfrm>
            <a:off x="4495800" y="4981575"/>
            <a:ext cx="609600" cy="685800"/>
            <a:chOff x="5181600" y="3505200"/>
            <a:chExt cx="609600" cy="685800"/>
          </a:xfrm>
        </p:grpSpPr>
        <p:sp>
          <p:nvSpPr>
            <p:cNvPr id="17" name="Right Brace 16"/>
            <p:cNvSpPr/>
            <p:nvPr/>
          </p:nvSpPr>
          <p:spPr>
            <a:xfrm>
              <a:off x="5181600" y="3505200"/>
              <a:ext cx="152400" cy="685800"/>
            </a:xfrm>
            <a:prstGeom prst="rightBrace">
              <a:avLst>
                <a:gd name="adj1" fmla="val 81504"/>
                <a:gd name="adj2" fmla="val 49510"/>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 name="TextBox 17"/>
            <p:cNvSpPr txBox="1"/>
            <p:nvPr/>
          </p:nvSpPr>
          <p:spPr>
            <a:xfrm>
              <a:off x="5257800" y="3619500"/>
              <a:ext cx="533400" cy="430887"/>
            </a:xfrm>
            <a:prstGeom prst="rect">
              <a:avLst/>
            </a:prstGeom>
            <a:noFill/>
          </p:spPr>
          <p:txBody>
            <a:bodyPr wrap="square" rtlCol="0">
              <a:spAutoFit/>
            </a:bodyPr>
            <a:lstStyle/>
            <a:p>
              <a:pPr algn="ctr"/>
              <a:r>
                <a:rPr lang="en-CA" sz="1100" dirty="0" smtClean="0"/>
                <a:t>26% NET</a:t>
              </a:r>
              <a:endParaRPr lang="en-US" sz="1100" dirty="0"/>
            </a:p>
          </p:txBody>
        </p:sp>
      </p:grpSp>
      <p:grpSp>
        <p:nvGrpSpPr>
          <p:cNvPr id="21" name="Group 20"/>
          <p:cNvGrpSpPr/>
          <p:nvPr/>
        </p:nvGrpSpPr>
        <p:grpSpPr>
          <a:xfrm>
            <a:off x="4953000" y="3886200"/>
            <a:ext cx="609600" cy="685800"/>
            <a:chOff x="5181600" y="4657725"/>
            <a:chExt cx="609600" cy="685800"/>
          </a:xfrm>
        </p:grpSpPr>
        <p:sp>
          <p:nvSpPr>
            <p:cNvPr id="19" name="Right Brace 18"/>
            <p:cNvSpPr/>
            <p:nvPr/>
          </p:nvSpPr>
          <p:spPr>
            <a:xfrm>
              <a:off x="5181600" y="4657725"/>
              <a:ext cx="152400" cy="685800"/>
            </a:xfrm>
            <a:prstGeom prst="rightBrace">
              <a:avLst>
                <a:gd name="adj1" fmla="val 81504"/>
                <a:gd name="adj2" fmla="val 49510"/>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TextBox 19"/>
            <p:cNvSpPr txBox="1"/>
            <p:nvPr/>
          </p:nvSpPr>
          <p:spPr>
            <a:xfrm>
              <a:off x="5257800" y="4781550"/>
              <a:ext cx="533400" cy="430887"/>
            </a:xfrm>
            <a:prstGeom prst="rect">
              <a:avLst/>
            </a:prstGeom>
            <a:noFill/>
          </p:spPr>
          <p:txBody>
            <a:bodyPr wrap="square" rtlCol="0">
              <a:spAutoFit/>
            </a:bodyPr>
            <a:lstStyle/>
            <a:p>
              <a:pPr algn="ctr"/>
              <a:r>
                <a:rPr lang="en-CA" sz="1100" dirty="0" smtClean="0"/>
                <a:t>34% NET</a:t>
              </a:r>
              <a:endParaRPr lang="en-US" sz="1100" dirty="0"/>
            </a:p>
          </p:txBody>
        </p:sp>
      </p:grpSp>
      <p:graphicFrame>
        <p:nvGraphicFramePr>
          <p:cNvPr id="23" name="Content Placeholder 5"/>
          <p:cNvGraphicFramePr>
            <a:graphicFrameLocks/>
          </p:cNvGraphicFramePr>
          <p:nvPr>
            <p:extLst>
              <p:ext uri="{D42A27DB-BD31-4B8C-83A1-F6EECF244321}">
                <p14:modId xmlns="" xmlns:p14="http://schemas.microsoft.com/office/powerpoint/2010/main" val="1026532854"/>
              </p:ext>
            </p:extLst>
          </p:nvPr>
        </p:nvGraphicFramePr>
        <p:xfrm>
          <a:off x="6324600" y="2466975"/>
          <a:ext cx="1656000" cy="3398910"/>
        </p:xfrm>
        <a:graphic>
          <a:graphicData uri="http://schemas.openxmlformats.org/drawingml/2006/table">
            <a:tbl>
              <a:tblPr firstRow="1" firstCol="1" bandRow="1">
                <a:tableStyleId>{5C22544A-7EE6-4342-B048-85BDC9FD1C3A}</a:tableStyleId>
              </a:tblPr>
              <a:tblGrid>
                <a:gridCol w="828000"/>
                <a:gridCol w="828000"/>
              </a:tblGrid>
              <a:tr h="243840">
                <a:tc gridSpan="2">
                  <a:txBody>
                    <a:bodyPr/>
                    <a:lstStyle/>
                    <a:p>
                      <a:pPr algn="ctr"/>
                      <a:r>
                        <a:rPr lang="en-US" sz="1000" cap="none" baseline="0" dirty="0" smtClean="0"/>
                        <a:t>Gender</a:t>
                      </a:r>
                      <a:endParaRPr lang="en-US" sz="1000" cap="none" baseline="0" dirty="0"/>
                    </a:p>
                  </a:txBody>
                  <a:tcPr marL="18000" marR="18000" marT="18000" marB="18000"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rgbClr val="009DD9"/>
                    </a:solidFill>
                  </a:tcPr>
                </a:tc>
                <a:tc hMerge="1">
                  <a:txBody>
                    <a:bodyPr/>
                    <a:lstStyle/>
                    <a:p>
                      <a:pPr algn="ctr"/>
                      <a:endParaRPr lang="en-US" sz="1000" cap="none" baseline="0" dirty="0"/>
                    </a:p>
                  </a:txBody>
                  <a:tcPr marL="84940" marR="84940" anchor="ctr">
                    <a:lnB w="9525" cap="flat" cmpd="sng" algn="ctr">
                      <a:solidFill>
                        <a:schemeClr val="bg1"/>
                      </a:solidFill>
                      <a:prstDash val="solid"/>
                      <a:round/>
                      <a:headEnd type="none" w="med" len="med"/>
                      <a:tailEnd type="none" w="med" len="med"/>
                    </a:lnB>
                    <a:solidFill>
                      <a:srgbClr val="009DD9"/>
                    </a:solidFill>
                  </a:tcPr>
                </a:tc>
              </a:tr>
              <a:tr h="185420">
                <a:tc>
                  <a:txBody>
                    <a:bodyPr/>
                    <a:lstStyle/>
                    <a:p>
                      <a:pPr algn="ctr"/>
                      <a:r>
                        <a:rPr lang="en-US" sz="1000" b="1" kern="1200" cap="none" baseline="0" dirty="0" smtClean="0">
                          <a:solidFill>
                            <a:schemeClr val="lt1"/>
                          </a:solidFill>
                          <a:latin typeface="+mn-lt"/>
                          <a:ea typeface="+mn-ea"/>
                          <a:cs typeface="+mn-cs"/>
                        </a:rPr>
                        <a:t>Males [A]</a:t>
                      </a:r>
                      <a:endParaRPr lang="en-US" sz="1000" b="1" kern="1200" cap="none" baseline="0" dirty="0">
                        <a:solidFill>
                          <a:schemeClr val="lt1"/>
                        </a:solidFill>
                        <a:latin typeface="+mn-lt"/>
                        <a:ea typeface="+mn-ea"/>
                        <a:cs typeface="+mn-cs"/>
                      </a:endParaRPr>
                    </a:p>
                  </a:txBody>
                  <a:tcPr marL="18000" marR="18000" marT="18000" marB="1800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9"/>
                    </a:solidFill>
                  </a:tcPr>
                </a:tc>
                <a:tc>
                  <a:txBody>
                    <a:bodyPr/>
                    <a:lstStyle/>
                    <a:p>
                      <a:pPr algn="ctr"/>
                      <a:r>
                        <a:rPr lang="en-US" sz="1000" b="1" kern="1200" cap="none" baseline="0" dirty="0" smtClean="0">
                          <a:solidFill>
                            <a:schemeClr val="lt1"/>
                          </a:solidFill>
                          <a:latin typeface="+mn-lt"/>
                          <a:ea typeface="+mn-ea"/>
                          <a:cs typeface="+mn-cs"/>
                        </a:rPr>
                        <a:t>Female [B]</a:t>
                      </a:r>
                      <a:endParaRPr lang="en-US" sz="1000" b="1" kern="1200" cap="none" baseline="0" dirty="0">
                        <a:solidFill>
                          <a:schemeClr val="lt1"/>
                        </a:solidFill>
                        <a:latin typeface="+mn-lt"/>
                        <a:ea typeface="+mn-ea"/>
                        <a:cs typeface="+mn-cs"/>
                      </a:endParaRPr>
                    </a:p>
                  </a:txBody>
                  <a:tcPr marL="18000" marR="18000" marT="18000" marB="18000" anchor="ct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9"/>
                    </a:solidFill>
                  </a:tcPr>
                </a:tc>
              </a:tr>
              <a:tr h="205935">
                <a:tc>
                  <a:txBody>
                    <a:bodyPr/>
                    <a:lstStyle/>
                    <a:p>
                      <a:pPr marL="0" algn="ctr" defTabSz="457200" rtl="0" eaLnBrk="1" fontAlgn="t" latinLnBrk="0" hangingPunct="1"/>
                      <a:r>
                        <a:rPr lang="en-US" sz="1000" b="1" i="1" kern="1200" cap="none" baseline="0" dirty="0" smtClean="0">
                          <a:solidFill>
                            <a:schemeClr val="lt1"/>
                          </a:solidFill>
                          <a:latin typeface="+mn-lt"/>
                          <a:ea typeface="+mn-ea"/>
                          <a:cs typeface="+mn-cs"/>
                        </a:rPr>
                        <a:t>n=263</a:t>
                      </a:r>
                    </a:p>
                  </a:txBody>
                  <a:tcPr marL="9525" marR="9525" marT="9525" marB="0" anchor="ctr">
                    <a:lnT w="38100" cap="flat" cmpd="sng" algn="ctr">
                      <a:solidFill>
                        <a:schemeClr val="bg1"/>
                      </a:solidFill>
                      <a:prstDash val="solid"/>
                      <a:round/>
                      <a:headEnd type="none" w="med" len="med"/>
                      <a:tailEnd type="none" w="med" len="med"/>
                    </a:lnT>
                    <a:solidFill>
                      <a:schemeClr val="accent5"/>
                    </a:solidFill>
                  </a:tcPr>
                </a:tc>
                <a:tc>
                  <a:txBody>
                    <a:bodyPr/>
                    <a:lstStyle/>
                    <a:p>
                      <a:pPr marL="0" algn="ctr" defTabSz="457200" rtl="0" eaLnBrk="1" fontAlgn="t" latinLnBrk="0" hangingPunct="1"/>
                      <a:r>
                        <a:rPr lang="en-US" sz="1000" b="1" i="1" kern="1200" cap="none" baseline="0" dirty="0" smtClean="0">
                          <a:solidFill>
                            <a:schemeClr val="lt1"/>
                          </a:solidFill>
                          <a:latin typeface="+mn-lt"/>
                          <a:ea typeface="+mn-ea"/>
                          <a:cs typeface="+mn-cs"/>
                        </a:rPr>
                        <a:t>n=123</a:t>
                      </a:r>
                    </a:p>
                  </a:txBody>
                  <a:tcPr marL="9525" marR="9525" marT="9525" marB="0" anchor="ctr">
                    <a:lnT w="38100" cap="flat" cmpd="sng" algn="ctr">
                      <a:solidFill>
                        <a:schemeClr val="bg1"/>
                      </a:solidFill>
                      <a:prstDash val="solid"/>
                      <a:round/>
                      <a:headEnd type="none" w="med" len="med"/>
                      <a:tailEnd type="none" w="med" len="med"/>
                    </a:lnT>
                    <a:solidFill>
                      <a:schemeClr val="accent5"/>
                    </a:solidFill>
                  </a:tcPr>
                </a:tc>
              </a:tr>
              <a:tr h="552147">
                <a:tc>
                  <a:txBody>
                    <a:bodyPr/>
                    <a:lstStyle/>
                    <a:p>
                      <a:pPr algn="ctr" fontAlgn="ctr"/>
                      <a:r>
                        <a:rPr lang="en-US" sz="1000" b="0" i="0" u="none" strike="noStrike" kern="1200" dirty="0" smtClean="0">
                          <a:solidFill>
                            <a:srgbClr val="000000"/>
                          </a:solidFill>
                          <a:latin typeface="Arial"/>
                          <a:ea typeface="+mn-ea"/>
                          <a:cs typeface="+mn-cs"/>
                        </a:rPr>
                        <a:t>48%</a:t>
                      </a:r>
                      <a:r>
                        <a:rPr lang="en-US" sz="1000" b="0" i="0" u="none" strike="noStrike" kern="1200" baseline="30000" dirty="0" smtClean="0">
                          <a:solidFill>
                            <a:srgbClr val="000000"/>
                          </a:solidFill>
                          <a:latin typeface="Arial"/>
                          <a:ea typeface="+mn-ea"/>
                          <a:cs typeface="+mn-cs"/>
                        </a:rPr>
                        <a:t>B</a:t>
                      </a:r>
                      <a:r>
                        <a:rPr lang="en-US" sz="1000" b="0" i="0" u="none" strike="noStrike" kern="1200" dirty="0" smtClean="0">
                          <a:solidFill>
                            <a:srgbClr val="000000"/>
                          </a:solidFill>
                          <a:latin typeface="Arial"/>
                          <a:ea typeface="+mn-ea"/>
                          <a:cs typeface="+mn-cs"/>
                        </a:rPr>
                        <a:t> </a:t>
                      </a:r>
                      <a:endParaRPr lang="en-US" sz="1000" b="0" i="0" u="none" strike="noStrike" kern="1200" dirty="0">
                        <a:solidFill>
                          <a:srgbClr val="000000"/>
                        </a:solidFill>
                        <a:latin typeface="Arial"/>
                        <a:ea typeface="+mn-ea"/>
                        <a:cs typeface="+mn-cs"/>
                      </a:endParaRPr>
                    </a:p>
                  </a:txBody>
                  <a:tcPr marL="0" marR="0" marT="0" marB="0" anchor="ctr">
                    <a:solidFill>
                      <a:srgbClr val="CBDFF1"/>
                    </a:solidFill>
                  </a:tcPr>
                </a:tc>
                <a:tc>
                  <a:txBody>
                    <a:bodyPr/>
                    <a:lstStyle/>
                    <a:p>
                      <a:pPr algn="ctr" fontAlgn="ctr"/>
                      <a:r>
                        <a:rPr lang="en-US" sz="1000" b="0" i="0" u="none" strike="noStrike" kern="1200" dirty="0" smtClean="0">
                          <a:solidFill>
                            <a:srgbClr val="000000"/>
                          </a:solidFill>
                          <a:latin typeface="Arial"/>
                          <a:ea typeface="+mn-ea"/>
                          <a:cs typeface="+mn-cs"/>
                        </a:rPr>
                        <a:t>24% </a:t>
                      </a:r>
                      <a:endParaRPr lang="en-US" sz="1000" b="0" i="0" u="none" strike="noStrike" kern="1200" dirty="0">
                        <a:solidFill>
                          <a:srgbClr val="000000"/>
                        </a:solidFill>
                        <a:latin typeface="Arial"/>
                        <a:ea typeface="+mn-ea"/>
                        <a:cs typeface="+mn-cs"/>
                      </a:endParaRPr>
                    </a:p>
                  </a:txBody>
                  <a:tcPr marL="0" marR="0" marT="0" marB="0" anchor="ctr">
                    <a:solidFill>
                      <a:srgbClr val="CBDFF1"/>
                    </a:solidFill>
                  </a:tcPr>
                </a:tc>
              </a:tr>
              <a:tr h="552147">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0000"/>
                          </a:solidFill>
                          <a:latin typeface="Arial"/>
                          <a:ea typeface="+mn-ea"/>
                          <a:cs typeface="+mn-cs"/>
                        </a:rPr>
                        <a:t>17% </a:t>
                      </a:r>
                      <a:endParaRPr lang="en-US" sz="1000" b="0" i="0" u="none" strike="noStrike" kern="1200" dirty="0">
                        <a:solidFill>
                          <a:srgbClr val="000000"/>
                        </a:solidFill>
                        <a:latin typeface="Arial"/>
                        <a:ea typeface="+mn-ea"/>
                        <a:cs typeface="+mn-cs"/>
                      </a:endParaRPr>
                    </a:p>
                  </a:txBody>
                  <a:tcPr marL="0" marR="0" marT="0" marB="0" anchor="ctr">
                    <a:solidFill>
                      <a:srgbClr val="E7F0F8"/>
                    </a:solidFill>
                  </a:tcPr>
                </a:tc>
                <a:tc>
                  <a:txBody>
                    <a:bodyPr/>
                    <a:lstStyle/>
                    <a:p>
                      <a:pPr algn="ctr" fontAlgn="ctr"/>
                      <a:r>
                        <a:rPr lang="en-US" sz="1000" b="0" i="0" u="none" strike="noStrike" kern="1200" dirty="0" smtClean="0">
                          <a:solidFill>
                            <a:srgbClr val="000000"/>
                          </a:solidFill>
                          <a:latin typeface="Arial"/>
                          <a:ea typeface="+mn-ea"/>
                          <a:cs typeface="+mn-cs"/>
                        </a:rPr>
                        <a:t>41%</a:t>
                      </a:r>
                      <a:r>
                        <a:rPr lang="en-US" sz="1000" b="0" i="0" u="none" strike="noStrike" kern="1200" baseline="30000" dirty="0" smtClean="0">
                          <a:solidFill>
                            <a:srgbClr val="000000"/>
                          </a:solidFill>
                          <a:latin typeface="Arial"/>
                          <a:ea typeface="+mn-ea"/>
                          <a:cs typeface="+mn-cs"/>
                        </a:rPr>
                        <a:t>A</a:t>
                      </a:r>
                      <a:endParaRPr lang="en-US" sz="1000" b="0" i="0" u="none" strike="noStrike" kern="1200" baseline="30000" dirty="0">
                        <a:solidFill>
                          <a:srgbClr val="000000"/>
                        </a:solidFill>
                        <a:latin typeface="Arial"/>
                        <a:ea typeface="+mn-ea"/>
                        <a:cs typeface="+mn-cs"/>
                      </a:endParaRPr>
                    </a:p>
                  </a:txBody>
                  <a:tcPr marL="0" marR="0" marT="0" marB="0" anchor="ctr">
                    <a:solidFill>
                      <a:srgbClr val="E7F0F8"/>
                    </a:solidFill>
                  </a:tcPr>
                </a:tc>
              </a:tr>
              <a:tr h="552147">
                <a:tc>
                  <a:txBody>
                    <a:bodyPr/>
                    <a:lstStyle/>
                    <a:p>
                      <a:pPr algn="ctr" fontAlgn="ctr"/>
                      <a:r>
                        <a:rPr lang="en-US" sz="1000" b="0" i="0" u="none" strike="noStrike" kern="1200" dirty="0" smtClean="0">
                          <a:solidFill>
                            <a:srgbClr val="000000"/>
                          </a:solidFill>
                          <a:latin typeface="Arial"/>
                          <a:ea typeface="+mn-ea"/>
                          <a:cs typeface="+mn-cs"/>
                        </a:rPr>
                        <a:t>6%</a:t>
                      </a:r>
                      <a:endParaRPr lang="en-US" sz="1000" b="0" i="0" u="none" strike="noStrike" kern="1200" dirty="0">
                        <a:solidFill>
                          <a:srgbClr val="000000"/>
                        </a:solidFill>
                        <a:latin typeface="Arial"/>
                        <a:ea typeface="+mn-ea"/>
                        <a:cs typeface="+mn-cs"/>
                      </a:endParaRPr>
                    </a:p>
                  </a:txBody>
                  <a:tcPr marL="0" marR="0" marT="0" marB="0" anchor="ctr">
                    <a:solidFill>
                      <a:srgbClr val="CBDFF1"/>
                    </a:solidFill>
                  </a:tcPr>
                </a:tc>
                <a:tc>
                  <a:txBody>
                    <a:bodyPr/>
                    <a:lstStyle/>
                    <a:p>
                      <a:pPr algn="ctr" fontAlgn="ctr"/>
                      <a:r>
                        <a:rPr lang="en-US" sz="1000" b="0" i="0" u="none" strike="noStrike" kern="1200" dirty="0" smtClean="0">
                          <a:solidFill>
                            <a:srgbClr val="000000"/>
                          </a:solidFill>
                          <a:latin typeface="Arial"/>
                          <a:ea typeface="+mn-ea"/>
                          <a:cs typeface="+mn-cs"/>
                        </a:rPr>
                        <a:t>15%</a:t>
                      </a:r>
                      <a:r>
                        <a:rPr lang="en-US" sz="1000" b="0" i="0" u="none" strike="noStrike" kern="1200" baseline="30000" dirty="0" smtClean="0">
                          <a:solidFill>
                            <a:srgbClr val="000000"/>
                          </a:solidFill>
                          <a:latin typeface="Arial"/>
                          <a:ea typeface="+mn-ea"/>
                          <a:cs typeface="+mn-cs"/>
                        </a:rPr>
                        <a:t>A</a:t>
                      </a:r>
                      <a:endParaRPr lang="en-US" sz="1000" b="0" i="0" u="none" strike="noStrike" kern="1200" baseline="30000" dirty="0">
                        <a:solidFill>
                          <a:srgbClr val="000000"/>
                        </a:solidFill>
                        <a:latin typeface="Arial"/>
                        <a:ea typeface="+mn-ea"/>
                        <a:cs typeface="+mn-cs"/>
                      </a:endParaRPr>
                    </a:p>
                  </a:txBody>
                  <a:tcPr marL="0" marR="0" marT="0" marB="0" anchor="ctr">
                    <a:solidFill>
                      <a:srgbClr val="CBDFF1"/>
                    </a:solidFill>
                  </a:tcPr>
                </a:tc>
              </a:tr>
              <a:tr h="552147">
                <a:tc>
                  <a:txBody>
                    <a:bodyPr/>
                    <a:lstStyle/>
                    <a:p>
                      <a:pPr algn="ctr" fontAlgn="ctr"/>
                      <a:r>
                        <a:rPr lang="en-US" sz="1000" b="0" i="0" u="none" strike="noStrike" kern="1200" dirty="0" smtClean="0">
                          <a:solidFill>
                            <a:srgbClr val="000000"/>
                          </a:solidFill>
                          <a:latin typeface="Arial"/>
                          <a:ea typeface="+mn-ea"/>
                          <a:cs typeface="+mn-cs"/>
                        </a:rPr>
                        <a:t>15%</a:t>
                      </a:r>
                      <a:endParaRPr lang="en-US" sz="1000" b="0" i="0" u="none" strike="noStrike" kern="1200" baseline="30000" dirty="0">
                        <a:solidFill>
                          <a:srgbClr val="000000"/>
                        </a:solidFill>
                        <a:latin typeface="Arial"/>
                        <a:ea typeface="+mn-ea"/>
                        <a:cs typeface="+mn-cs"/>
                      </a:endParaRPr>
                    </a:p>
                  </a:txBody>
                  <a:tcPr marL="0" marR="0" marT="0" marB="0" anchor="ctr">
                    <a:solidFill>
                      <a:srgbClr val="E7F0F8"/>
                    </a:solidFill>
                  </a:tcPr>
                </a:tc>
                <a:tc>
                  <a:txBody>
                    <a:bodyPr/>
                    <a:lstStyle/>
                    <a:p>
                      <a:pPr algn="ctr" fontAlgn="ctr"/>
                      <a:r>
                        <a:rPr lang="en-US" sz="1000" b="0" i="0" u="none" strike="noStrike" kern="1200" dirty="0" smtClean="0">
                          <a:solidFill>
                            <a:srgbClr val="000000"/>
                          </a:solidFill>
                          <a:latin typeface="Arial"/>
                          <a:ea typeface="+mn-ea"/>
                          <a:cs typeface="+mn-cs"/>
                        </a:rPr>
                        <a:t>11% </a:t>
                      </a:r>
                      <a:endParaRPr lang="en-US" sz="1000" b="0" i="0" u="none" strike="noStrike" kern="1200" dirty="0">
                        <a:solidFill>
                          <a:srgbClr val="000000"/>
                        </a:solidFill>
                        <a:latin typeface="Arial"/>
                        <a:ea typeface="+mn-ea"/>
                        <a:cs typeface="+mn-cs"/>
                      </a:endParaRPr>
                    </a:p>
                  </a:txBody>
                  <a:tcPr marL="0" marR="0" marT="0" marB="0" anchor="ctr">
                    <a:solidFill>
                      <a:srgbClr val="E7F0F8"/>
                    </a:solidFill>
                  </a:tcPr>
                </a:tc>
              </a:tr>
              <a:tr h="552147">
                <a:tc>
                  <a:txBody>
                    <a:bodyPr/>
                    <a:lstStyle/>
                    <a:p>
                      <a:pPr algn="ctr" fontAlgn="ctr"/>
                      <a:r>
                        <a:rPr lang="en-US" sz="1000" b="0" i="0" u="none" strike="noStrike" kern="1200" dirty="0" smtClean="0">
                          <a:solidFill>
                            <a:srgbClr val="000000"/>
                          </a:solidFill>
                          <a:latin typeface="Arial"/>
                          <a:ea typeface="+mn-ea"/>
                          <a:cs typeface="+mn-cs"/>
                        </a:rPr>
                        <a:t>13% </a:t>
                      </a:r>
                      <a:endParaRPr lang="en-US" sz="1000" b="0" i="0" u="none" strike="noStrike" kern="1200" dirty="0">
                        <a:solidFill>
                          <a:srgbClr val="000000"/>
                        </a:solidFill>
                        <a:latin typeface="Arial"/>
                        <a:ea typeface="+mn-ea"/>
                        <a:cs typeface="+mn-cs"/>
                      </a:endParaRPr>
                    </a:p>
                  </a:txBody>
                  <a:tcPr marL="0" marR="0" marT="0" marB="0" anchor="ctr">
                    <a:solidFill>
                      <a:srgbClr val="CBDFF1"/>
                    </a:solidFill>
                  </a:tcPr>
                </a:tc>
                <a:tc>
                  <a:txBody>
                    <a:bodyPr/>
                    <a:lstStyle/>
                    <a:p>
                      <a:pPr algn="ctr" fontAlgn="ctr"/>
                      <a:r>
                        <a:rPr lang="en-US" sz="1000" b="0" i="0" u="none" strike="noStrike" kern="1200" dirty="0" smtClean="0">
                          <a:solidFill>
                            <a:srgbClr val="000000"/>
                          </a:solidFill>
                          <a:latin typeface="Arial"/>
                          <a:ea typeface="+mn-ea"/>
                          <a:cs typeface="+mn-cs"/>
                        </a:rPr>
                        <a:t>9% </a:t>
                      </a:r>
                      <a:endParaRPr lang="en-US" sz="1000" b="0" i="0" u="none" strike="noStrike" kern="1200" dirty="0">
                        <a:solidFill>
                          <a:srgbClr val="000000"/>
                        </a:solidFill>
                        <a:latin typeface="Arial"/>
                        <a:ea typeface="+mn-ea"/>
                        <a:cs typeface="+mn-cs"/>
                      </a:endParaRPr>
                    </a:p>
                  </a:txBody>
                  <a:tcPr marL="0" marR="0" marT="0" marB="0" anchor="ctr">
                    <a:solidFill>
                      <a:srgbClr val="CBDFF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79613" y="3181350"/>
            <a:ext cx="6978650" cy="585788"/>
          </a:xfrm>
        </p:spPr>
        <p:txBody>
          <a:bodyPr>
            <a:normAutofit fontScale="90000"/>
          </a:bodyPr>
          <a:lstStyle/>
          <a:p>
            <a:pPr>
              <a:defRPr/>
            </a:pPr>
            <a:r>
              <a:rPr lang="en-CA" dirty="0" smtClean="0"/>
              <a:t>Attitudes </a:t>
            </a:r>
            <a:r>
              <a:rPr lang="en-CA" dirty="0" smtClean="0"/>
              <a:t>and Opinions of </a:t>
            </a:r>
            <a:r>
              <a:rPr lang="en-US" dirty="0" smtClean="0"/>
              <a:t>Employees and consultants in Public Practice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hart 52"/>
          <p:cNvGraphicFramePr/>
          <p:nvPr/>
        </p:nvGraphicFramePr>
        <p:xfrm>
          <a:off x="609600" y="2385218"/>
          <a:ext cx="40386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8244840" cy="777240"/>
          </a:xfrm>
        </p:spPr>
        <p:txBody>
          <a:bodyPr/>
          <a:lstStyle/>
          <a:p>
            <a:pPr marL="177800" indent="-177800">
              <a:buClr>
                <a:schemeClr val="bg2"/>
              </a:buClr>
              <a:buFont typeface="Arial" pitchFamily="34" charset="0"/>
              <a:buChar char="•"/>
            </a:pPr>
            <a:r>
              <a:rPr lang="en-US" sz="1400" dirty="0" smtClean="0">
                <a:solidFill>
                  <a:srgbClr val="5F5F5F"/>
                </a:solidFill>
              </a:rPr>
              <a:t>However, there are a number of employees (27%) who don’t know if their firm has a formal process by which professional employees are admitted to equity ownership/partnership/directorship.</a:t>
            </a:r>
          </a:p>
          <a:p>
            <a:pPr marL="177800" indent="-177800">
              <a:buClr>
                <a:schemeClr val="bg2"/>
              </a:buClr>
              <a:buFont typeface="Arial" pitchFamily="34" charset="0"/>
              <a:buChar char="•"/>
            </a:pPr>
            <a:r>
              <a:rPr lang="en-US" sz="1400" dirty="0" smtClean="0">
                <a:solidFill>
                  <a:srgbClr val="5F5F5F"/>
                </a:solidFill>
              </a:rPr>
              <a:t>Among employees who say their firm has a formal process in place, seven-in-ten (70%) agree that their firm generally adheres to this process.</a:t>
            </a:r>
            <a:endParaRPr lang="en-US" sz="1400" dirty="0">
              <a:solidFill>
                <a:srgbClr val="5F5F5F"/>
              </a:solidFill>
            </a:endParaRPr>
          </a:p>
        </p:txBody>
      </p:sp>
      <p:sp>
        <p:nvSpPr>
          <p:cNvPr id="7" name="Title 6"/>
          <p:cNvSpPr>
            <a:spLocks noGrp="1"/>
          </p:cNvSpPr>
          <p:nvPr>
            <p:ph type="title"/>
          </p:nvPr>
        </p:nvSpPr>
        <p:spPr>
          <a:xfrm>
            <a:off x="594360" y="676656"/>
            <a:ext cx="8549640" cy="571500"/>
          </a:xfrm>
        </p:spPr>
        <p:txBody>
          <a:bodyPr/>
          <a:lstStyle/>
          <a:p>
            <a:pPr eaLnBrk="1" fontAlgn="auto" hangingPunct="1">
              <a:spcAft>
                <a:spcPts val="0"/>
              </a:spcAft>
              <a:defRPr/>
            </a:pPr>
            <a:r>
              <a:rPr lang="en-US" dirty="0" smtClean="0"/>
              <a:t>Half of Employees Say their Firm Has A Formal Process to Obtain An Equity Position </a:t>
            </a:r>
            <a:endParaRPr lang="en-US" dirty="0"/>
          </a:p>
        </p:txBody>
      </p:sp>
      <p:sp>
        <p:nvSpPr>
          <p:cNvPr id="54" name="Text Placeholder 4"/>
          <p:cNvSpPr>
            <a:spLocks noGrp="1"/>
          </p:cNvSpPr>
          <p:nvPr>
            <p:ph type="body" idx="14"/>
          </p:nvPr>
        </p:nvSpPr>
        <p:spPr>
          <a:xfrm>
            <a:off x="914400" y="2209800"/>
            <a:ext cx="3733800" cy="251618"/>
          </a:xfrm>
        </p:spPr>
        <p:txBody>
          <a:bodyPr/>
          <a:lstStyle/>
          <a:p>
            <a:pPr algn="ctr"/>
            <a:r>
              <a:rPr lang="en-CA" b="1" dirty="0" smtClean="0"/>
              <a:t>Does Firm have a Formal Process to Admit Employees to Equity Ownership/Partnership/Directorship?</a:t>
            </a:r>
            <a:endParaRPr lang="en-US" b="1" dirty="0" smtClean="0"/>
          </a:p>
        </p:txBody>
      </p:sp>
      <p:sp>
        <p:nvSpPr>
          <p:cNvPr id="12"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Q3a. </a:t>
            </a:r>
            <a:r>
              <a:rPr lang="en-CA" sz="900" dirty="0" smtClean="0"/>
              <a:t>Does your current firm have a formal process by which professional employees may be admitted to equity ownership/partnership/directorship?</a:t>
            </a:r>
            <a:endParaRPr lang="en-US" sz="900" dirty="0" smtClean="0"/>
          </a:p>
          <a:p>
            <a:pPr>
              <a:spcBef>
                <a:spcPts val="63"/>
              </a:spcBef>
            </a:pPr>
            <a:r>
              <a:rPr lang="en-US" sz="900" dirty="0" smtClean="0"/>
              <a:t>Base: </a:t>
            </a:r>
            <a:r>
              <a:rPr lang="en-CA" sz="900" dirty="0" smtClean="0"/>
              <a:t>Employees or consultants in a public practice firm with multiple owners/partners</a:t>
            </a:r>
            <a:r>
              <a:rPr lang="en-US" sz="900" dirty="0" smtClean="0"/>
              <a:t>, n=96</a:t>
            </a:r>
          </a:p>
          <a:p>
            <a:pPr lvl="0">
              <a:spcBef>
                <a:spcPts val="63"/>
              </a:spcBef>
            </a:pPr>
            <a:r>
              <a:rPr lang="en-US" sz="900" dirty="0" smtClean="0"/>
              <a:t>Q3b. </a:t>
            </a:r>
            <a:r>
              <a:rPr lang="en-CA" sz="900" dirty="0" smtClean="0"/>
              <a:t>Does your firm generally adhere to this process? </a:t>
            </a:r>
            <a:endParaRPr lang="en-US" sz="900" dirty="0" smtClean="0"/>
          </a:p>
          <a:p>
            <a:pPr>
              <a:spcBef>
                <a:spcPts val="63"/>
              </a:spcBef>
            </a:pPr>
            <a:r>
              <a:rPr lang="en-US" sz="900" dirty="0" smtClean="0"/>
              <a:t>Base: </a:t>
            </a:r>
            <a:r>
              <a:rPr lang="en-CA" sz="900" dirty="0" smtClean="0"/>
              <a:t>Employees or consultants in a public practice firm with a formal process by which employees may be admitted to ownership/partnership/dictatorship</a:t>
            </a:r>
            <a:r>
              <a:rPr lang="en-US" sz="900" dirty="0" smtClean="0"/>
              <a:t>, n=47</a:t>
            </a:r>
          </a:p>
        </p:txBody>
      </p:sp>
      <p:graphicFrame>
        <p:nvGraphicFramePr>
          <p:cNvPr id="13" name="Chart 12"/>
          <p:cNvGraphicFramePr/>
          <p:nvPr/>
        </p:nvGraphicFramePr>
        <p:xfrm>
          <a:off x="4648200" y="2362200"/>
          <a:ext cx="40386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4"/>
          <p:cNvSpPr>
            <a:spLocks noGrp="1"/>
          </p:cNvSpPr>
          <p:nvPr>
            <p:ph type="body" idx="14"/>
          </p:nvPr>
        </p:nvSpPr>
        <p:spPr>
          <a:xfrm>
            <a:off x="4953000" y="2209800"/>
            <a:ext cx="3733800" cy="251618"/>
          </a:xfrm>
        </p:spPr>
        <p:txBody>
          <a:bodyPr/>
          <a:lstStyle/>
          <a:p>
            <a:pPr algn="ctr"/>
            <a:r>
              <a:rPr lang="en-US" b="1" dirty="0" smtClean="0"/>
              <a:t>Does Firm Generally Adhere to this Formal Process?</a:t>
            </a:r>
          </a:p>
        </p:txBody>
      </p:sp>
      <p:sp>
        <p:nvSpPr>
          <p:cNvPr id="16" name="Right Arrow 15"/>
          <p:cNvSpPr/>
          <p:nvPr/>
        </p:nvSpPr>
        <p:spPr>
          <a:xfrm>
            <a:off x="3886200" y="3400425"/>
            <a:ext cx="762000" cy="45720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ontent Placeholder 5"/>
          <p:cNvGraphicFramePr>
            <a:graphicFrameLocks/>
          </p:cNvGraphicFramePr>
          <p:nvPr>
            <p:extLst>
              <p:ext uri="{D42A27DB-BD31-4B8C-83A1-F6EECF244321}">
                <p14:modId xmlns="" xmlns:p14="http://schemas.microsoft.com/office/powerpoint/2010/main" val="1026532854"/>
              </p:ext>
            </p:extLst>
          </p:nvPr>
        </p:nvGraphicFramePr>
        <p:xfrm>
          <a:off x="1348458" y="4648200"/>
          <a:ext cx="2772000" cy="1282800"/>
        </p:xfrm>
        <a:graphic>
          <a:graphicData uri="http://schemas.openxmlformats.org/drawingml/2006/table">
            <a:tbl>
              <a:tblPr firstRow="1" firstCol="1" bandRow="1">
                <a:tableStyleId>{5C22544A-7EE6-4342-B048-85BDC9FD1C3A}</a:tableStyleId>
              </a:tblPr>
              <a:tblGrid>
                <a:gridCol w="1116000"/>
                <a:gridCol w="828000"/>
                <a:gridCol w="828000"/>
              </a:tblGrid>
              <a:tr h="243840">
                <a:tc rowSpan="2">
                  <a:txBody>
                    <a:bodyPr/>
                    <a:lstStyle/>
                    <a:p>
                      <a:pPr algn="l"/>
                      <a:endParaRPr lang="en-US" sz="1000" cap="none" baseline="0" dirty="0"/>
                    </a:p>
                  </a:txBody>
                  <a:tcPr marL="18000" marR="18000" marT="18000" marB="18000" anchor="ctr">
                    <a:lnR w="9525" cap="flat" cmpd="sng" algn="ctr">
                      <a:solidFill>
                        <a:schemeClr val="bg1"/>
                      </a:solidFill>
                      <a:prstDash val="solid"/>
                      <a:round/>
                      <a:headEnd type="none" w="med" len="med"/>
                      <a:tailEnd type="none" w="med" len="med"/>
                    </a:lnR>
                    <a:solidFill>
                      <a:srgbClr val="009DD9"/>
                    </a:solidFill>
                  </a:tcPr>
                </a:tc>
                <a:tc gridSpan="2">
                  <a:txBody>
                    <a:bodyPr/>
                    <a:lstStyle/>
                    <a:p>
                      <a:pPr algn="ctr"/>
                      <a:r>
                        <a:rPr lang="en-US" sz="1000" cap="none" baseline="0" dirty="0" smtClean="0"/>
                        <a:t>Holds Formal Business Succession Plan</a:t>
                      </a:r>
                      <a:endParaRPr lang="en-US" sz="1000" cap="none" baseline="0" dirty="0"/>
                    </a:p>
                  </a:txBody>
                  <a:tcPr marL="18000" marR="18000" marT="18000" marB="18000"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rgbClr val="009DD9"/>
                    </a:solidFill>
                  </a:tcPr>
                </a:tc>
                <a:tc hMerge="1">
                  <a:txBody>
                    <a:bodyPr/>
                    <a:lstStyle/>
                    <a:p>
                      <a:pPr algn="ctr"/>
                      <a:endParaRPr lang="en-US" sz="1000" cap="none" baseline="0" dirty="0"/>
                    </a:p>
                  </a:txBody>
                  <a:tcPr marL="84940" marR="84940" anchor="ctr">
                    <a:lnB w="9525" cap="flat" cmpd="sng" algn="ctr">
                      <a:solidFill>
                        <a:schemeClr val="bg1"/>
                      </a:solidFill>
                      <a:prstDash val="solid"/>
                      <a:round/>
                      <a:headEnd type="none" w="med" len="med"/>
                      <a:tailEnd type="none" w="med" len="med"/>
                    </a:lnB>
                    <a:solidFill>
                      <a:srgbClr val="009DD9"/>
                    </a:solidFill>
                  </a:tcPr>
                </a:tc>
              </a:tr>
              <a:tr h="185420">
                <a:tc vMerge="1">
                  <a:txBody>
                    <a:bodyPr/>
                    <a:lstStyle/>
                    <a:p>
                      <a:endParaRPr lang="en-US"/>
                    </a:p>
                  </a:txBody>
                  <a:tcPr/>
                </a:tc>
                <a:tc>
                  <a:txBody>
                    <a:bodyPr/>
                    <a:lstStyle/>
                    <a:p>
                      <a:pPr algn="ctr"/>
                      <a:r>
                        <a:rPr lang="en-US" sz="1000" b="1" kern="1200" cap="none" baseline="0" dirty="0" smtClean="0">
                          <a:solidFill>
                            <a:schemeClr val="lt1"/>
                          </a:solidFill>
                          <a:latin typeface="+mn-lt"/>
                          <a:ea typeface="+mn-ea"/>
                          <a:cs typeface="+mn-cs"/>
                        </a:rPr>
                        <a:t>Yes [A]</a:t>
                      </a:r>
                      <a:endParaRPr lang="en-US" sz="1000" b="1" kern="1200" cap="none" baseline="0" dirty="0">
                        <a:solidFill>
                          <a:schemeClr val="lt1"/>
                        </a:solidFill>
                        <a:latin typeface="+mn-lt"/>
                        <a:ea typeface="+mn-ea"/>
                        <a:cs typeface="+mn-cs"/>
                      </a:endParaRPr>
                    </a:p>
                  </a:txBody>
                  <a:tcPr marL="18000" marR="18000" marT="18000" marB="1800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9"/>
                    </a:solidFill>
                  </a:tcPr>
                </a:tc>
                <a:tc>
                  <a:txBody>
                    <a:bodyPr/>
                    <a:lstStyle/>
                    <a:p>
                      <a:pPr algn="ctr"/>
                      <a:r>
                        <a:rPr lang="en-US" sz="1000" b="1" kern="1200" cap="none" baseline="0" dirty="0" smtClean="0">
                          <a:solidFill>
                            <a:schemeClr val="lt1"/>
                          </a:solidFill>
                          <a:latin typeface="+mn-lt"/>
                          <a:ea typeface="+mn-ea"/>
                          <a:cs typeface="+mn-cs"/>
                        </a:rPr>
                        <a:t>No [B]</a:t>
                      </a:r>
                      <a:endParaRPr lang="en-US" sz="1000" b="1" kern="1200" cap="none" baseline="0" dirty="0">
                        <a:solidFill>
                          <a:schemeClr val="lt1"/>
                        </a:solidFill>
                        <a:latin typeface="+mn-lt"/>
                        <a:ea typeface="+mn-ea"/>
                        <a:cs typeface="+mn-cs"/>
                      </a:endParaRPr>
                    </a:p>
                  </a:txBody>
                  <a:tcPr marL="18000" marR="18000" marT="18000" marB="18000" anchor="ct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9"/>
                    </a:solidFill>
                  </a:tcPr>
                </a:tc>
              </a:tr>
              <a:tr h="119697">
                <a:tc>
                  <a:txBody>
                    <a:bodyPr/>
                    <a:lstStyle/>
                    <a:p>
                      <a:pPr algn="l"/>
                      <a:r>
                        <a:rPr lang="en-US" sz="1000" i="1" cap="none" baseline="0" dirty="0" smtClean="0"/>
                        <a:t>Base size</a:t>
                      </a:r>
                      <a:endParaRPr lang="en-US" sz="1000" i="1" cap="none" baseline="0" dirty="0"/>
                    </a:p>
                  </a:txBody>
                  <a:tcPr marL="18000" marR="18000" marT="18000" marB="18000" anchor="ctr">
                    <a:solidFill>
                      <a:schemeClr val="accent5"/>
                    </a:solidFill>
                  </a:tcPr>
                </a:tc>
                <a:tc>
                  <a:txBody>
                    <a:bodyPr/>
                    <a:lstStyle/>
                    <a:p>
                      <a:pPr marL="0" algn="ctr" defTabSz="457200" rtl="0" eaLnBrk="1" fontAlgn="t" latinLnBrk="0" hangingPunct="1"/>
                      <a:r>
                        <a:rPr lang="en-US" sz="1000" b="1" i="1" kern="1200" cap="none" baseline="0" dirty="0" smtClean="0">
                          <a:solidFill>
                            <a:schemeClr val="lt1"/>
                          </a:solidFill>
                          <a:latin typeface="+mn-lt"/>
                          <a:ea typeface="+mn-ea"/>
                          <a:cs typeface="+mn-cs"/>
                        </a:rPr>
                        <a:t>n=36</a:t>
                      </a:r>
                    </a:p>
                  </a:txBody>
                  <a:tcPr marL="9525" marR="9525" marT="9525" marB="0" anchor="ctr">
                    <a:lnT w="38100" cap="flat" cmpd="sng" algn="ctr">
                      <a:solidFill>
                        <a:schemeClr val="bg1"/>
                      </a:solidFill>
                      <a:prstDash val="solid"/>
                      <a:round/>
                      <a:headEnd type="none" w="med" len="med"/>
                      <a:tailEnd type="none" w="med" len="med"/>
                    </a:lnT>
                    <a:solidFill>
                      <a:schemeClr val="accent5"/>
                    </a:solidFill>
                  </a:tcPr>
                </a:tc>
                <a:tc>
                  <a:txBody>
                    <a:bodyPr/>
                    <a:lstStyle/>
                    <a:p>
                      <a:pPr marL="0" algn="ctr" defTabSz="457200" rtl="0" eaLnBrk="1" fontAlgn="t" latinLnBrk="0" hangingPunct="1"/>
                      <a:r>
                        <a:rPr lang="en-US" sz="1000" b="1" i="1" kern="1200" cap="none" baseline="0" dirty="0" smtClean="0">
                          <a:solidFill>
                            <a:schemeClr val="lt1"/>
                          </a:solidFill>
                          <a:latin typeface="+mn-lt"/>
                          <a:ea typeface="+mn-ea"/>
                          <a:cs typeface="+mn-cs"/>
                        </a:rPr>
                        <a:t>n=60</a:t>
                      </a:r>
                    </a:p>
                  </a:txBody>
                  <a:tcPr marL="9525" marR="9525" marT="9525" marB="0" anchor="ctr">
                    <a:lnT w="38100" cap="flat" cmpd="sng" algn="ctr">
                      <a:solidFill>
                        <a:schemeClr val="bg1"/>
                      </a:solidFill>
                      <a:prstDash val="solid"/>
                      <a:round/>
                      <a:headEnd type="none" w="med" len="med"/>
                      <a:tailEnd type="none" w="med" len="med"/>
                    </a:lnT>
                    <a:solidFill>
                      <a:schemeClr val="accent5"/>
                    </a:solidFill>
                  </a:tcPr>
                </a:tc>
              </a:tr>
              <a:tr h="0">
                <a:tc>
                  <a:txBody>
                    <a:bodyPr/>
                    <a:lstStyle/>
                    <a:p>
                      <a:pPr marL="0" marR="0" indent="0" algn="l" defTabSz="457200" rtl="0" eaLnBrk="1" fontAlgn="t" latinLnBrk="0" hangingPunct="1">
                        <a:spcBef>
                          <a:spcPts val="0"/>
                        </a:spcBef>
                        <a:spcAft>
                          <a:spcPts val="0"/>
                        </a:spcAft>
                      </a:pPr>
                      <a:r>
                        <a:rPr lang="en-US" sz="1000" b="1" kern="1200" cap="none" baseline="0" dirty="0" smtClean="0">
                          <a:solidFill>
                            <a:schemeClr val="lt1"/>
                          </a:solidFill>
                          <a:latin typeface="+mn-lt"/>
                          <a:ea typeface="+mn-ea"/>
                          <a:cs typeface="+mn-cs"/>
                        </a:rPr>
                        <a:t>Yes</a:t>
                      </a:r>
                    </a:p>
                  </a:txBody>
                  <a:tcPr marL="36000" marR="36000" marT="18000" marB="18000" anchor="ctr">
                    <a:solidFill>
                      <a:srgbClr val="009DD9"/>
                    </a:solidFill>
                  </a:tcPr>
                </a:tc>
                <a:tc>
                  <a:txBody>
                    <a:bodyPr/>
                    <a:lstStyle/>
                    <a:p>
                      <a:pPr marL="0" algn="ctr" defTabSz="457200" rtl="0" eaLnBrk="1" fontAlgn="t" latinLnBrk="0" hangingPunct="1"/>
                      <a:r>
                        <a:rPr lang="en-US" sz="1000" b="0" i="0" u="none" strike="noStrike" kern="1200" dirty="0" smtClean="0">
                          <a:solidFill>
                            <a:srgbClr val="000000"/>
                          </a:solidFill>
                          <a:latin typeface="Arial"/>
                          <a:ea typeface="+mn-ea"/>
                          <a:cs typeface="+mn-cs"/>
                        </a:rPr>
                        <a:t>78%</a:t>
                      </a:r>
                      <a:r>
                        <a:rPr lang="en-US" sz="1000" b="0" i="0" u="none" strike="noStrike" kern="1200" baseline="30000" dirty="0" smtClean="0">
                          <a:solidFill>
                            <a:srgbClr val="000000"/>
                          </a:solidFill>
                          <a:latin typeface="Arial"/>
                          <a:ea typeface="+mn-ea"/>
                          <a:cs typeface="+mn-cs"/>
                        </a:rPr>
                        <a:t>B</a:t>
                      </a:r>
                      <a:endParaRPr lang="en-US" sz="1000" b="0" i="0" u="none" strike="noStrike" kern="1200" baseline="30000" dirty="0">
                        <a:solidFill>
                          <a:srgbClr val="000000"/>
                        </a:solidFill>
                        <a:latin typeface="Arial"/>
                        <a:ea typeface="+mn-ea"/>
                        <a:cs typeface="+mn-cs"/>
                      </a:endParaRPr>
                    </a:p>
                  </a:txBody>
                  <a:tcPr marL="0" marR="0" marT="0" marB="0" anchor="b">
                    <a:solidFill>
                      <a:srgbClr val="CBDFF1"/>
                    </a:solidFill>
                  </a:tcPr>
                </a:tc>
                <a:tc>
                  <a:txBody>
                    <a:bodyPr/>
                    <a:lstStyle/>
                    <a:p>
                      <a:pPr marL="0" algn="ctr" defTabSz="457200" rtl="0" eaLnBrk="1" fontAlgn="t" latinLnBrk="0" hangingPunct="1"/>
                      <a:r>
                        <a:rPr lang="en-US" sz="1000" b="0" i="0" u="none" strike="noStrike" kern="1200" dirty="0" smtClean="0">
                          <a:solidFill>
                            <a:srgbClr val="000000"/>
                          </a:solidFill>
                          <a:latin typeface="Arial"/>
                          <a:ea typeface="+mn-ea"/>
                          <a:cs typeface="+mn-cs"/>
                        </a:rPr>
                        <a:t>32% </a:t>
                      </a:r>
                      <a:endParaRPr lang="en-US" sz="1000" b="0" i="0" u="none" strike="noStrike" kern="1200" dirty="0">
                        <a:solidFill>
                          <a:srgbClr val="000000"/>
                        </a:solidFill>
                        <a:latin typeface="Arial"/>
                        <a:ea typeface="+mn-ea"/>
                        <a:cs typeface="+mn-cs"/>
                      </a:endParaRPr>
                    </a:p>
                  </a:txBody>
                  <a:tcPr marL="0" marR="0" marT="0" marB="0" anchor="b">
                    <a:solidFill>
                      <a:srgbClr val="CBDFF1"/>
                    </a:solidFill>
                  </a:tcPr>
                </a:tc>
              </a:tr>
              <a:tr h="0">
                <a:tc>
                  <a:txBody>
                    <a:bodyPr/>
                    <a:lstStyle/>
                    <a:p>
                      <a:pPr marL="0" marR="0" indent="0" algn="l" defTabSz="457200" rtl="0" eaLnBrk="1" fontAlgn="t" latinLnBrk="0" hangingPunct="1">
                        <a:spcBef>
                          <a:spcPts val="0"/>
                        </a:spcBef>
                        <a:spcAft>
                          <a:spcPts val="0"/>
                        </a:spcAft>
                      </a:pPr>
                      <a:r>
                        <a:rPr lang="en-US" sz="1000" b="1" kern="1200" cap="none" baseline="0" dirty="0" smtClean="0">
                          <a:solidFill>
                            <a:schemeClr val="lt1"/>
                          </a:solidFill>
                          <a:latin typeface="+mn-lt"/>
                          <a:ea typeface="+mn-ea"/>
                          <a:cs typeface="+mn-cs"/>
                        </a:rPr>
                        <a:t>No</a:t>
                      </a:r>
                    </a:p>
                  </a:txBody>
                  <a:tcPr marL="36000" marR="36000" marT="18000" marB="18000" anchor="ctr">
                    <a:solidFill>
                      <a:srgbClr val="009DD9"/>
                    </a:solidFill>
                  </a:tcPr>
                </a:tc>
                <a:tc>
                  <a:txBody>
                    <a:bodyPr/>
                    <a:lstStyle/>
                    <a:p>
                      <a:pPr marL="0" algn="ctr" defTabSz="457200" rtl="0" eaLnBrk="1" fontAlgn="t" latinLnBrk="0" hangingPunct="1"/>
                      <a:r>
                        <a:rPr lang="en-US" sz="1000" b="0" i="0" u="none" strike="noStrike" kern="1200" dirty="0" smtClean="0">
                          <a:solidFill>
                            <a:srgbClr val="000000"/>
                          </a:solidFill>
                          <a:latin typeface="Arial"/>
                          <a:ea typeface="+mn-ea"/>
                          <a:cs typeface="+mn-cs"/>
                        </a:rPr>
                        <a:t>8% </a:t>
                      </a:r>
                      <a:endParaRPr lang="en-US" sz="1000" b="0" i="0" u="none" strike="noStrike" kern="1200" dirty="0">
                        <a:solidFill>
                          <a:srgbClr val="000000"/>
                        </a:solidFill>
                        <a:latin typeface="Arial"/>
                        <a:ea typeface="+mn-ea"/>
                        <a:cs typeface="+mn-cs"/>
                      </a:endParaRPr>
                    </a:p>
                  </a:txBody>
                  <a:tcPr marL="0" marR="0" marT="0" marB="0" anchor="b">
                    <a:solidFill>
                      <a:srgbClr val="E7F0F8"/>
                    </a:solidFill>
                  </a:tcPr>
                </a:tc>
                <a:tc>
                  <a:txBody>
                    <a:bodyPr/>
                    <a:lstStyle/>
                    <a:p>
                      <a:pPr marL="0" algn="ctr" defTabSz="457200" rtl="0" eaLnBrk="1" fontAlgn="t" latinLnBrk="0" hangingPunct="1"/>
                      <a:r>
                        <a:rPr lang="en-US" sz="1000" b="0" i="0" u="none" strike="noStrike" kern="1200" dirty="0" smtClean="0">
                          <a:solidFill>
                            <a:srgbClr val="000000"/>
                          </a:solidFill>
                          <a:latin typeface="Arial"/>
                          <a:ea typeface="+mn-ea"/>
                          <a:cs typeface="+mn-cs"/>
                        </a:rPr>
                        <a:t>33%</a:t>
                      </a:r>
                      <a:r>
                        <a:rPr lang="en-US" sz="1000" b="0" i="0" u="none" strike="noStrike" kern="1200" baseline="30000" dirty="0" smtClean="0">
                          <a:solidFill>
                            <a:srgbClr val="000000"/>
                          </a:solidFill>
                          <a:latin typeface="Arial"/>
                          <a:ea typeface="+mn-ea"/>
                          <a:cs typeface="+mn-cs"/>
                        </a:rPr>
                        <a:t>A</a:t>
                      </a:r>
                      <a:endParaRPr lang="en-US" sz="1000" b="0" i="0" u="none" strike="noStrike" kern="1200" baseline="30000" dirty="0">
                        <a:solidFill>
                          <a:srgbClr val="000000"/>
                        </a:solidFill>
                        <a:latin typeface="Arial"/>
                        <a:ea typeface="+mn-ea"/>
                        <a:cs typeface="+mn-cs"/>
                      </a:endParaRPr>
                    </a:p>
                  </a:txBody>
                  <a:tcPr marL="0" marR="0" marT="0" marB="0" anchor="b">
                    <a:solidFill>
                      <a:srgbClr val="E7F0F8"/>
                    </a:solidFill>
                  </a:tcPr>
                </a:tc>
              </a:tr>
              <a:tr h="0">
                <a:tc>
                  <a:txBody>
                    <a:bodyPr/>
                    <a:lstStyle/>
                    <a:p>
                      <a:pPr marL="0" marR="0" indent="0" algn="l" defTabSz="457200" rtl="0" eaLnBrk="1" fontAlgn="t" latinLnBrk="0" hangingPunct="1">
                        <a:spcBef>
                          <a:spcPts val="0"/>
                        </a:spcBef>
                        <a:spcAft>
                          <a:spcPts val="0"/>
                        </a:spcAft>
                      </a:pPr>
                      <a:r>
                        <a:rPr lang="en-CA" sz="1000" b="1" kern="1200" cap="none" baseline="0" dirty="0" smtClean="0">
                          <a:solidFill>
                            <a:schemeClr val="lt1"/>
                          </a:solidFill>
                          <a:latin typeface="+mn-lt"/>
                          <a:ea typeface="+mn-ea"/>
                          <a:cs typeface="+mn-cs"/>
                        </a:rPr>
                        <a:t>Don’t know</a:t>
                      </a:r>
                      <a:endParaRPr lang="en-US" sz="1000" b="1" kern="1200" cap="none" baseline="0" dirty="0" smtClean="0">
                        <a:solidFill>
                          <a:schemeClr val="lt1"/>
                        </a:solidFill>
                        <a:latin typeface="+mn-lt"/>
                        <a:ea typeface="+mn-ea"/>
                        <a:cs typeface="+mn-cs"/>
                      </a:endParaRPr>
                    </a:p>
                  </a:txBody>
                  <a:tcPr marL="36000" marR="36000" marT="18000" marB="18000" anchor="ctr">
                    <a:solidFill>
                      <a:srgbClr val="009DD9"/>
                    </a:solidFill>
                  </a:tcPr>
                </a:tc>
                <a:tc>
                  <a:txBody>
                    <a:bodyPr/>
                    <a:lstStyle/>
                    <a:p>
                      <a:pPr marL="0" algn="ctr" defTabSz="457200" rtl="0" eaLnBrk="1" fontAlgn="t" latinLnBrk="0" hangingPunct="1"/>
                      <a:r>
                        <a:rPr lang="en-US" sz="1000" b="0" i="0" u="none" strike="noStrike" kern="1200" dirty="0" smtClean="0">
                          <a:solidFill>
                            <a:srgbClr val="000000"/>
                          </a:solidFill>
                          <a:latin typeface="Arial"/>
                          <a:ea typeface="+mn-ea"/>
                          <a:cs typeface="+mn-cs"/>
                        </a:rPr>
                        <a:t>14% </a:t>
                      </a:r>
                      <a:endParaRPr lang="en-US" sz="1000" b="0" i="0" u="none" strike="noStrike" kern="1200" dirty="0">
                        <a:solidFill>
                          <a:srgbClr val="000000"/>
                        </a:solidFill>
                        <a:latin typeface="Arial"/>
                        <a:ea typeface="+mn-ea"/>
                        <a:cs typeface="+mn-cs"/>
                      </a:endParaRPr>
                    </a:p>
                  </a:txBody>
                  <a:tcPr marL="0" marR="0" marT="0" marB="0" anchor="b">
                    <a:solidFill>
                      <a:srgbClr val="CBDFF1"/>
                    </a:solidFill>
                  </a:tcPr>
                </a:tc>
                <a:tc>
                  <a:txBody>
                    <a:bodyPr/>
                    <a:lstStyle/>
                    <a:p>
                      <a:pPr marL="0" algn="ctr" defTabSz="457200" rtl="0" eaLnBrk="1" fontAlgn="t" latinLnBrk="0" hangingPunct="1"/>
                      <a:r>
                        <a:rPr lang="en-US" sz="1000" b="0" i="0" u="none" strike="noStrike" kern="1200" dirty="0" smtClean="0">
                          <a:solidFill>
                            <a:srgbClr val="000000"/>
                          </a:solidFill>
                          <a:latin typeface="Arial"/>
                          <a:ea typeface="+mn-ea"/>
                          <a:cs typeface="+mn-cs"/>
                        </a:rPr>
                        <a:t>35%</a:t>
                      </a:r>
                      <a:r>
                        <a:rPr lang="en-US" sz="1000" b="0" i="0" u="none" strike="noStrike" kern="1200" baseline="30000" dirty="0" smtClean="0">
                          <a:solidFill>
                            <a:srgbClr val="000000"/>
                          </a:solidFill>
                          <a:latin typeface="Arial"/>
                          <a:ea typeface="+mn-ea"/>
                          <a:cs typeface="+mn-cs"/>
                        </a:rPr>
                        <a:t>A</a:t>
                      </a:r>
                      <a:r>
                        <a:rPr lang="en-US" sz="1000" b="0" i="0" u="none" strike="noStrike" kern="1200" dirty="0" smtClean="0">
                          <a:solidFill>
                            <a:srgbClr val="000000"/>
                          </a:solidFill>
                          <a:latin typeface="Arial"/>
                          <a:ea typeface="+mn-ea"/>
                          <a:cs typeface="+mn-cs"/>
                        </a:rPr>
                        <a:t> </a:t>
                      </a:r>
                      <a:endParaRPr lang="en-US" sz="1000" b="0" i="0" u="none" strike="noStrike" kern="1200" dirty="0">
                        <a:solidFill>
                          <a:srgbClr val="000000"/>
                        </a:solidFill>
                        <a:latin typeface="Arial"/>
                        <a:ea typeface="+mn-ea"/>
                        <a:cs typeface="+mn-cs"/>
                      </a:endParaRPr>
                    </a:p>
                  </a:txBody>
                  <a:tcPr marL="0" marR="0" marT="0" marB="0" anchor="b">
                    <a:solidFill>
                      <a:srgbClr val="CBDFF1"/>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Over four-in-ten (41%) Public Practice Employees don’t know whether or not their firm has a formal business succession plan in </a:t>
            </a:r>
            <a:r>
              <a:rPr lang="en-US" sz="1400" dirty="0" smtClean="0">
                <a:solidFill>
                  <a:srgbClr val="5F5F5F"/>
                </a:solidFill>
              </a:rPr>
              <a:t>place.</a:t>
            </a:r>
            <a:endParaRPr lang="en-US" sz="1400" dirty="0" smtClean="0">
              <a:solidFill>
                <a:srgbClr val="5F5F5F"/>
              </a:solidFill>
            </a:endParaRPr>
          </a:p>
          <a:p>
            <a:pPr marL="177800" indent="-177800">
              <a:buClr>
                <a:schemeClr val="bg2"/>
              </a:buClr>
              <a:buFont typeface="Arial" pitchFamily="34" charset="0"/>
              <a:buChar char="•"/>
            </a:pPr>
            <a:r>
              <a:rPr lang="en-US" sz="1400" dirty="0" smtClean="0">
                <a:solidFill>
                  <a:srgbClr val="5F5F5F"/>
                </a:solidFill>
              </a:rPr>
              <a:t>Furthermore, there is a relatively even split between the percentage who say their firm does (32%) and does not (27%) have a succession plan drafted.</a:t>
            </a:r>
          </a:p>
        </p:txBody>
      </p:sp>
      <p:sp>
        <p:nvSpPr>
          <p:cNvPr id="7" name="Title 6"/>
          <p:cNvSpPr>
            <a:spLocks noGrp="1"/>
          </p:cNvSpPr>
          <p:nvPr>
            <p:ph type="title"/>
          </p:nvPr>
        </p:nvSpPr>
        <p:spPr/>
        <p:txBody>
          <a:bodyPr/>
          <a:lstStyle/>
          <a:p>
            <a:pPr eaLnBrk="1" fontAlgn="auto" hangingPunct="1">
              <a:spcAft>
                <a:spcPts val="0"/>
              </a:spcAft>
              <a:defRPr/>
            </a:pPr>
            <a:r>
              <a:rPr lang="en-US" dirty="0" smtClean="0"/>
              <a:t>A Large Percentage of Employees Don’t know If their firm has a succession plan</a:t>
            </a:r>
            <a:endParaRPr lang="en-US" dirty="0"/>
          </a:p>
        </p:txBody>
      </p:sp>
      <p:sp>
        <p:nvSpPr>
          <p:cNvPr id="12" name="Text Placeholder 21"/>
          <p:cNvSpPr>
            <a:spLocks noGrp="1"/>
          </p:cNvSpPr>
          <p:nvPr>
            <p:ph type="body" idx="17"/>
          </p:nvPr>
        </p:nvSpPr>
        <p:spPr>
          <a:xfrm>
            <a:off x="593724" y="6373813"/>
            <a:ext cx="8550276" cy="365125"/>
          </a:xfrm>
        </p:spPr>
        <p:txBody>
          <a:bodyPr/>
          <a:lstStyle/>
          <a:p>
            <a:pPr lvl="0">
              <a:spcBef>
                <a:spcPts val="63"/>
              </a:spcBef>
            </a:pPr>
            <a:r>
              <a:rPr lang="en-US" sz="900" dirty="0" smtClean="0"/>
              <a:t>Q</a:t>
            </a:r>
            <a:r>
              <a:rPr lang="en-CA" sz="900" dirty="0" smtClean="0"/>
              <a:t>4. Does your firm have a formal business succession plan?</a:t>
            </a:r>
            <a:endParaRPr lang="en-US" sz="900" dirty="0" smtClean="0"/>
          </a:p>
          <a:p>
            <a:pPr>
              <a:spcBef>
                <a:spcPts val="63"/>
              </a:spcBef>
            </a:pPr>
            <a:r>
              <a:rPr lang="en-US" sz="900" dirty="0" smtClean="0"/>
              <a:t>Base: </a:t>
            </a:r>
            <a:r>
              <a:rPr lang="en-CA" sz="900" dirty="0" smtClean="0"/>
              <a:t>Employees or consultants in a public practice firm</a:t>
            </a:r>
            <a:r>
              <a:rPr lang="en-US" sz="900" dirty="0" smtClean="0"/>
              <a:t>, n=132</a:t>
            </a:r>
            <a:endParaRPr lang="en-US" sz="900" i="1" dirty="0" smtClean="0"/>
          </a:p>
        </p:txBody>
      </p:sp>
      <p:graphicFrame>
        <p:nvGraphicFramePr>
          <p:cNvPr id="13" name="Chart 12"/>
          <p:cNvGraphicFramePr/>
          <p:nvPr/>
        </p:nvGraphicFramePr>
        <p:xfrm>
          <a:off x="2362200" y="2895600"/>
          <a:ext cx="40386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p:cNvSpPr>
            <a:spLocks noGrp="1"/>
          </p:cNvSpPr>
          <p:nvPr>
            <p:ph type="body" idx="14"/>
          </p:nvPr>
        </p:nvSpPr>
        <p:spPr>
          <a:xfrm>
            <a:off x="2590800" y="2895600"/>
            <a:ext cx="3733800" cy="251618"/>
          </a:xfrm>
        </p:spPr>
        <p:txBody>
          <a:bodyPr/>
          <a:lstStyle/>
          <a:p>
            <a:pPr algn="ctr"/>
            <a:r>
              <a:rPr lang="en-US" b="1" dirty="0" smtClean="0"/>
              <a:t>Does Firm Have a Formal Business Succession Plan?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10200" y="5924550"/>
            <a:ext cx="2559524" cy="28800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7981950" y="6212550"/>
            <a:ext cx="360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343900" y="5993475"/>
            <a:ext cx="0" cy="21600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0" name="Text Placeholder 3"/>
          <p:cNvSpPr>
            <a:spLocks noGrp="1"/>
          </p:cNvSpPr>
          <p:nvPr>
            <p:ph type="body" idx="13"/>
          </p:nvPr>
        </p:nvSpPr>
        <p:spPr>
          <a:xfrm>
            <a:off x="594360" y="1280160"/>
            <a:ext cx="8397240" cy="777240"/>
          </a:xfrm>
        </p:spPr>
        <p:txBody>
          <a:bodyPr/>
          <a:lstStyle/>
          <a:p>
            <a:pPr marL="177800" indent="-177800">
              <a:buClr>
                <a:schemeClr val="bg2"/>
              </a:buClr>
              <a:buFont typeface="Arial" pitchFamily="34" charset="0"/>
              <a:buChar char="•"/>
            </a:pPr>
            <a:r>
              <a:rPr lang="en-US" sz="1400" dirty="0" smtClean="0">
                <a:solidFill>
                  <a:srgbClr val="5F5F5F"/>
                </a:solidFill>
              </a:rPr>
              <a:t>Almost six-in-ten (59%) employees/consultants working in a public practice firm agree (strongly or somewhat) that they would be ‘more likely to stay with their current firm if they knew they would be offered ownership in the future’ </a:t>
            </a:r>
            <a:r>
              <a:rPr lang="en-US" sz="1400" dirty="0" smtClean="0">
                <a:solidFill>
                  <a:srgbClr val="5F5F5F"/>
                </a:solidFill>
              </a:rPr>
              <a:t>while </a:t>
            </a:r>
            <a:r>
              <a:rPr lang="en-US" sz="1400" dirty="0" smtClean="0">
                <a:solidFill>
                  <a:srgbClr val="5F5F5F"/>
                </a:solidFill>
              </a:rPr>
              <a:t>almost half (45%) agree that ‘they are interested in becoming an owner within their current firm.’  In keeping expectations in check, relatively few (26%) think it’s likely that ‘they’ll be offered an ownership position within their </a:t>
            </a:r>
            <a:r>
              <a:rPr lang="en-US" sz="1400" dirty="0" smtClean="0">
                <a:solidFill>
                  <a:srgbClr val="5F5F5F"/>
                </a:solidFill>
              </a:rPr>
              <a:t>firm in the future.’  </a:t>
            </a:r>
            <a:endParaRPr lang="en-US" sz="1400" dirty="0" smtClean="0">
              <a:solidFill>
                <a:srgbClr val="5F5F5F"/>
              </a:solidFill>
            </a:endParaRPr>
          </a:p>
        </p:txBody>
      </p:sp>
      <p:sp>
        <p:nvSpPr>
          <p:cNvPr id="7" name="Title 6"/>
          <p:cNvSpPr>
            <a:spLocks noGrp="1"/>
          </p:cNvSpPr>
          <p:nvPr>
            <p:ph type="title"/>
          </p:nvPr>
        </p:nvSpPr>
        <p:spPr>
          <a:xfrm>
            <a:off x="594360" y="676656"/>
            <a:ext cx="8397240" cy="571500"/>
          </a:xfrm>
        </p:spPr>
        <p:txBody>
          <a:bodyPr/>
          <a:lstStyle/>
          <a:p>
            <a:pPr eaLnBrk="1" fontAlgn="auto" hangingPunct="1">
              <a:spcAft>
                <a:spcPts val="0"/>
              </a:spcAft>
              <a:defRPr/>
            </a:pPr>
            <a:r>
              <a:rPr lang="en-US" dirty="0" smtClean="0"/>
              <a:t>Majority of Public Practice Accountants have High Aspirations within </a:t>
            </a:r>
            <a:r>
              <a:rPr lang="en-US" u="sng" dirty="0" smtClean="0"/>
              <a:t>Current</a:t>
            </a:r>
            <a:r>
              <a:rPr lang="en-US" dirty="0" smtClean="0"/>
              <a:t> Firm</a:t>
            </a:r>
            <a:endParaRPr lang="en-US" dirty="0"/>
          </a:p>
        </p:txBody>
      </p:sp>
      <p:sp>
        <p:nvSpPr>
          <p:cNvPr id="1031" name="Text Placeholder 21"/>
          <p:cNvSpPr>
            <a:spLocks noGrp="1"/>
          </p:cNvSpPr>
          <p:nvPr>
            <p:ph type="body" idx="17"/>
          </p:nvPr>
        </p:nvSpPr>
        <p:spPr>
          <a:xfrm>
            <a:off x="593725" y="6373813"/>
            <a:ext cx="8166100" cy="365125"/>
          </a:xfrm>
        </p:spPr>
        <p:txBody>
          <a:bodyPr/>
          <a:lstStyle/>
          <a:p>
            <a:pPr>
              <a:spcBef>
                <a:spcPts val="63"/>
              </a:spcBef>
            </a:pPr>
            <a:r>
              <a:rPr lang="en-US" sz="900" dirty="0" smtClean="0"/>
              <a:t>Q5. </a:t>
            </a:r>
            <a:r>
              <a:rPr lang="en-CA" sz="900" dirty="0" smtClean="0"/>
              <a:t>Please indicate the extent to which you agree or disagree with each of the following.</a:t>
            </a:r>
            <a:endParaRPr lang="en-US" sz="900" dirty="0" smtClean="0"/>
          </a:p>
          <a:p>
            <a:pPr>
              <a:spcBef>
                <a:spcPts val="63"/>
              </a:spcBef>
            </a:pPr>
            <a:r>
              <a:rPr lang="en-US" sz="900" dirty="0" smtClean="0"/>
              <a:t>Base: </a:t>
            </a:r>
            <a:r>
              <a:rPr lang="en-CA" sz="900" dirty="0" smtClean="0"/>
              <a:t>Employees or consultants in a public practice firm</a:t>
            </a:r>
            <a:r>
              <a:rPr lang="en-US" sz="900" dirty="0" smtClean="0"/>
              <a:t>, n=132</a:t>
            </a:r>
          </a:p>
        </p:txBody>
      </p:sp>
      <p:graphicFrame>
        <p:nvGraphicFramePr>
          <p:cNvPr id="5" name="Chart 4"/>
          <p:cNvGraphicFramePr/>
          <p:nvPr/>
        </p:nvGraphicFramePr>
        <p:xfrm>
          <a:off x="914400" y="2664623"/>
          <a:ext cx="7467600" cy="365997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001000" y="2359823"/>
            <a:ext cx="685800" cy="35052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7915275" y="2349775"/>
            <a:ext cx="838200" cy="461665"/>
          </a:xfrm>
          <a:prstGeom prst="rect">
            <a:avLst/>
          </a:prstGeom>
          <a:noFill/>
        </p:spPr>
        <p:txBody>
          <a:bodyPr wrap="square" rtlCol="0">
            <a:spAutoFit/>
          </a:bodyPr>
          <a:lstStyle/>
          <a:p>
            <a:pPr algn="ctr"/>
            <a:r>
              <a:rPr lang="en-US" sz="1200" dirty="0" smtClean="0"/>
              <a:t>Agree</a:t>
            </a:r>
          </a:p>
          <a:p>
            <a:pPr algn="ctr"/>
            <a:r>
              <a:rPr lang="en-US" sz="1200" dirty="0" smtClean="0"/>
              <a:t>(net)</a:t>
            </a:r>
            <a:endParaRPr lang="en-US" sz="1200" dirty="0"/>
          </a:p>
        </p:txBody>
      </p:sp>
      <p:graphicFrame>
        <p:nvGraphicFramePr>
          <p:cNvPr id="9" name="Table 8"/>
          <p:cNvGraphicFramePr>
            <a:graphicFrameLocks noGrp="1"/>
          </p:cNvGraphicFramePr>
          <p:nvPr/>
        </p:nvGraphicFramePr>
        <p:xfrm>
          <a:off x="8039100" y="2743200"/>
          <a:ext cx="685800" cy="3168000"/>
        </p:xfrm>
        <a:graphic>
          <a:graphicData uri="http://schemas.openxmlformats.org/drawingml/2006/table">
            <a:tbl>
              <a:tblPr firstRow="1" bandRow="1">
                <a:tableStyleId>{5C22544A-7EE6-4342-B048-85BDC9FD1C3A}</a:tableStyleId>
              </a:tblPr>
              <a:tblGrid>
                <a:gridCol w="685800"/>
              </a:tblGrid>
              <a:tr h="528000">
                <a:tc>
                  <a:txBody>
                    <a:bodyPr/>
                    <a:lstStyle/>
                    <a:p>
                      <a:pPr algn="ctr" fontAlgn="t"/>
                      <a:r>
                        <a:rPr lang="en-US" sz="1200" b="0" i="0" u="none" strike="noStrike" dirty="0" smtClean="0">
                          <a:solidFill>
                            <a:srgbClr val="000000"/>
                          </a:solidFill>
                          <a:latin typeface="Calibri"/>
                        </a:rPr>
                        <a:t>59%</a:t>
                      </a:r>
                      <a:endParaRPr lang="en-US" sz="1200" b="0" i="0" u="none" strike="noStrike" dirty="0">
                        <a:solidFill>
                          <a:srgbClr val="000000"/>
                        </a:solidFill>
                        <a:latin typeface="Calibri"/>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28000">
                <a:tc>
                  <a:txBody>
                    <a:bodyPr/>
                    <a:lstStyle/>
                    <a:p>
                      <a:pPr algn="ctr" fontAlgn="t"/>
                      <a:r>
                        <a:rPr lang="en-US" sz="1200" b="0" i="0" u="none" strike="noStrike" dirty="0" smtClean="0">
                          <a:solidFill>
                            <a:srgbClr val="000000"/>
                          </a:solidFill>
                          <a:latin typeface="Calibri"/>
                        </a:rPr>
                        <a:t>45%</a:t>
                      </a:r>
                      <a:endParaRPr lang="en-US" sz="1200" b="0" i="0" u="none" strike="noStrike" dirty="0">
                        <a:solidFill>
                          <a:srgbClr val="000000"/>
                        </a:solidFill>
                        <a:latin typeface="Calibri"/>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28000">
                <a:tc>
                  <a:txBody>
                    <a:bodyPr/>
                    <a:lstStyle/>
                    <a:p>
                      <a:pPr algn="ctr" fontAlgn="t"/>
                      <a:r>
                        <a:rPr lang="en-US" sz="1200" b="0" i="0" u="none" strike="noStrike" dirty="0" smtClean="0">
                          <a:solidFill>
                            <a:srgbClr val="000000"/>
                          </a:solidFill>
                          <a:latin typeface="Calibri"/>
                        </a:rPr>
                        <a:t>36%</a:t>
                      </a:r>
                      <a:endParaRPr lang="en-US" sz="12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8000">
                <a:tc>
                  <a:txBody>
                    <a:bodyPr/>
                    <a:lstStyle/>
                    <a:p>
                      <a:pPr algn="ctr" fontAlgn="t"/>
                      <a:r>
                        <a:rPr lang="en-US" sz="1200" b="0" i="0" u="none" strike="noStrike" dirty="0" smtClean="0">
                          <a:solidFill>
                            <a:srgbClr val="000000"/>
                          </a:solidFill>
                          <a:latin typeface="Calibri"/>
                        </a:rPr>
                        <a:t>30%</a:t>
                      </a:r>
                      <a:endParaRPr lang="en-US" sz="12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8000">
                <a:tc>
                  <a:txBody>
                    <a:bodyPr/>
                    <a:lstStyle/>
                    <a:p>
                      <a:pPr algn="ctr" fontAlgn="t"/>
                      <a:r>
                        <a:rPr lang="en-US" sz="1200" b="0" i="0" u="none" strike="noStrike" dirty="0" smtClean="0">
                          <a:solidFill>
                            <a:srgbClr val="000000"/>
                          </a:solidFill>
                          <a:latin typeface="Calibri"/>
                        </a:rPr>
                        <a:t>26%</a:t>
                      </a:r>
                      <a:endParaRPr lang="en-US" sz="12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8000">
                <a:tc>
                  <a:txBody>
                    <a:bodyPr/>
                    <a:lstStyle/>
                    <a:p>
                      <a:pPr algn="ctr" fontAlgn="t"/>
                      <a:r>
                        <a:rPr lang="en-US" sz="1200" b="0" i="0" u="none" strike="noStrike" dirty="0" smtClean="0">
                          <a:solidFill>
                            <a:srgbClr val="000000"/>
                          </a:solidFill>
                          <a:latin typeface="Calibri"/>
                        </a:rPr>
                        <a:t>20%</a:t>
                      </a:r>
                      <a:endParaRPr lang="en-US" sz="12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Text Placeholder 4"/>
          <p:cNvSpPr>
            <a:spLocks noGrp="1"/>
          </p:cNvSpPr>
          <p:nvPr>
            <p:ph type="body" idx="14"/>
          </p:nvPr>
        </p:nvSpPr>
        <p:spPr>
          <a:xfrm>
            <a:off x="2438400" y="2438400"/>
            <a:ext cx="4267200" cy="251618"/>
          </a:xfrm>
        </p:spPr>
        <p:txBody>
          <a:bodyPr/>
          <a:lstStyle/>
          <a:p>
            <a:pPr algn="ctr"/>
            <a:r>
              <a:rPr lang="en-US" b="1" dirty="0" smtClean="0"/>
              <a:t>Level of Agreement: Ownership Opportunities and Interests</a:t>
            </a:r>
            <a:endParaRPr lang="en-US" b="1" dirty="0"/>
          </a:p>
        </p:txBody>
      </p:sp>
      <p:sp>
        <p:nvSpPr>
          <p:cNvPr id="15" name="Rectangle 14"/>
          <p:cNvSpPr/>
          <p:nvPr/>
        </p:nvSpPr>
        <p:spPr>
          <a:xfrm>
            <a:off x="838200" y="2762250"/>
            <a:ext cx="7848600" cy="10477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04800" y="2819400"/>
          <a:ext cx="76962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Forecasting eight years ahead, close to three-in-ten (27%) of Public Practice Employees aspire for ‘a more senior position in their current firm, but not at an ownership level’ while over one-in-ten (16%) would like  ‘an ownership position within their current firm.’</a:t>
            </a:r>
          </a:p>
          <a:p>
            <a:pPr marL="177800" indent="-177800">
              <a:buClr>
                <a:schemeClr val="bg2"/>
              </a:buClr>
              <a:buFont typeface="Arial" pitchFamily="34" charset="0"/>
              <a:buChar char="•"/>
            </a:pPr>
            <a:r>
              <a:rPr lang="en-US" sz="1400" dirty="0" smtClean="0">
                <a:solidFill>
                  <a:srgbClr val="5F5F5F"/>
                </a:solidFill>
              </a:rPr>
              <a:t>Only nine percent would like to hold on to their current position while twelve percent aspire to move to another firm for a non-ownership position.</a:t>
            </a:r>
          </a:p>
        </p:txBody>
      </p:sp>
      <p:sp>
        <p:nvSpPr>
          <p:cNvPr id="7" name="Title 6"/>
          <p:cNvSpPr>
            <a:spLocks noGrp="1"/>
          </p:cNvSpPr>
          <p:nvPr>
            <p:ph type="title"/>
          </p:nvPr>
        </p:nvSpPr>
        <p:spPr/>
        <p:txBody>
          <a:bodyPr/>
          <a:lstStyle/>
          <a:p>
            <a:pPr eaLnBrk="1" fontAlgn="auto" hangingPunct="1">
              <a:spcAft>
                <a:spcPts val="0"/>
              </a:spcAft>
              <a:defRPr/>
            </a:pPr>
            <a:r>
              <a:rPr lang="en-US" dirty="0" smtClean="0"/>
              <a:t>Almost half want a more senior position within their </a:t>
            </a:r>
            <a:r>
              <a:rPr lang="en-US" u="sng" dirty="0" smtClean="0"/>
              <a:t>current</a:t>
            </a:r>
            <a:r>
              <a:rPr lang="en-US" dirty="0" smtClean="0"/>
              <a:t> firm in 8 years time</a:t>
            </a:r>
            <a:endParaRPr lang="en-US"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Q6. </a:t>
            </a:r>
            <a:r>
              <a:rPr lang="en-GB" sz="900" dirty="0" smtClean="0"/>
              <a:t>Which of the following best describes the type of position you would like to hold in 8 years?</a:t>
            </a:r>
            <a:endParaRPr lang="en-US" sz="900" dirty="0" smtClean="0"/>
          </a:p>
          <a:p>
            <a:pPr>
              <a:spcBef>
                <a:spcPts val="63"/>
              </a:spcBef>
            </a:pPr>
            <a:r>
              <a:rPr lang="en-US" sz="900" dirty="0" smtClean="0"/>
              <a:t>Base: </a:t>
            </a:r>
            <a:r>
              <a:rPr lang="en-CA" sz="900" dirty="0" smtClean="0"/>
              <a:t>Employees or consultants in a public practice firm</a:t>
            </a:r>
            <a:r>
              <a:rPr lang="en-US" sz="900" dirty="0" smtClean="0"/>
              <a:t>, n=132</a:t>
            </a:r>
            <a:endParaRPr lang="en-US" sz="900" i="1" dirty="0" smtClean="0"/>
          </a:p>
        </p:txBody>
      </p:sp>
      <p:sp>
        <p:nvSpPr>
          <p:cNvPr id="6" name="Text Placeholder 4"/>
          <p:cNvSpPr>
            <a:spLocks noGrp="1"/>
          </p:cNvSpPr>
          <p:nvPr>
            <p:ph type="body" idx="14"/>
          </p:nvPr>
        </p:nvSpPr>
        <p:spPr>
          <a:xfrm>
            <a:off x="2514600" y="2567782"/>
            <a:ext cx="4267200" cy="251618"/>
          </a:xfrm>
        </p:spPr>
        <p:txBody>
          <a:bodyPr/>
          <a:lstStyle/>
          <a:p>
            <a:pPr algn="ctr"/>
            <a:r>
              <a:rPr lang="en-US" b="1" dirty="0" smtClean="0"/>
              <a:t>Aspired Position to be Held in 8 Years</a:t>
            </a:r>
            <a:endParaRPr lang="en-US" b="1" dirty="0"/>
          </a:p>
        </p:txBody>
      </p:sp>
      <p:grpSp>
        <p:nvGrpSpPr>
          <p:cNvPr id="8" name="Group 7"/>
          <p:cNvGrpSpPr/>
          <p:nvPr/>
        </p:nvGrpSpPr>
        <p:grpSpPr>
          <a:xfrm>
            <a:off x="7239000" y="3048000"/>
            <a:ext cx="1295400" cy="914400"/>
            <a:chOff x="5181600" y="4629150"/>
            <a:chExt cx="1295400" cy="914400"/>
          </a:xfrm>
        </p:grpSpPr>
        <p:sp>
          <p:nvSpPr>
            <p:cNvPr id="9" name="Right Brace 8"/>
            <p:cNvSpPr/>
            <p:nvPr/>
          </p:nvSpPr>
          <p:spPr>
            <a:xfrm>
              <a:off x="5181600" y="4629150"/>
              <a:ext cx="152400" cy="914400"/>
            </a:xfrm>
            <a:prstGeom prst="rightBrace">
              <a:avLst>
                <a:gd name="adj1" fmla="val 81504"/>
                <a:gd name="adj2" fmla="val 49510"/>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TextBox 10"/>
            <p:cNvSpPr txBox="1"/>
            <p:nvPr/>
          </p:nvSpPr>
          <p:spPr>
            <a:xfrm>
              <a:off x="5257800" y="4705350"/>
              <a:ext cx="1219200" cy="769441"/>
            </a:xfrm>
            <a:prstGeom prst="rect">
              <a:avLst/>
            </a:prstGeom>
            <a:noFill/>
          </p:spPr>
          <p:txBody>
            <a:bodyPr wrap="square" rtlCol="0">
              <a:spAutoFit/>
            </a:bodyPr>
            <a:lstStyle/>
            <a:p>
              <a:pPr algn="ctr"/>
              <a:r>
                <a:rPr lang="en-CA" sz="1100" dirty="0" smtClean="0"/>
                <a:t>More Senior Position Within Current Firm NET 42%</a:t>
              </a:r>
              <a:endParaRPr lang="en-US" sz="1100" dirty="0"/>
            </a:p>
          </p:txBody>
        </p:sp>
      </p:grpSp>
      <p:sp>
        <p:nvSpPr>
          <p:cNvPr id="12" name="Rectangle 11"/>
          <p:cNvSpPr/>
          <p:nvPr/>
        </p:nvSpPr>
        <p:spPr>
          <a:xfrm>
            <a:off x="800100" y="2897912"/>
            <a:ext cx="6400800" cy="39319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00100" y="3676072"/>
            <a:ext cx="6400800" cy="37490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79613" y="3181350"/>
            <a:ext cx="6978650" cy="585788"/>
          </a:xfrm>
        </p:spPr>
        <p:txBody>
          <a:bodyPr>
            <a:normAutofit fontScale="90000"/>
          </a:bodyPr>
          <a:lstStyle/>
          <a:p>
            <a:pPr>
              <a:defRPr/>
            </a:pPr>
            <a:r>
              <a:rPr lang="en-CA" dirty="0" smtClean="0"/>
              <a:t>Attitudes </a:t>
            </a:r>
            <a:r>
              <a:rPr lang="en-CA" dirty="0" smtClean="0"/>
              <a:t>and Opinions of </a:t>
            </a:r>
            <a:r>
              <a:rPr lang="en-US" dirty="0" smtClean="0"/>
              <a:t>Sole Practitioners / Owners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676275"/>
            <a:ext cx="8166100" cy="571500"/>
          </a:xfrm>
        </p:spPr>
        <p:txBody>
          <a:bodyPr/>
          <a:lstStyle/>
          <a:p>
            <a:pPr eaLnBrk="1" hangingPunct="1">
              <a:defRPr/>
            </a:pPr>
            <a:r>
              <a:rPr lang="en-US" dirty="0" smtClean="0"/>
              <a:t>Table of Contents</a:t>
            </a:r>
            <a:endParaRPr lang="en-US" dirty="0"/>
          </a:p>
        </p:txBody>
      </p:sp>
      <p:sp>
        <p:nvSpPr>
          <p:cNvPr id="6" name="TextBox 5"/>
          <p:cNvSpPr txBox="1"/>
          <p:nvPr/>
        </p:nvSpPr>
        <p:spPr>
          <a:xfrm>
            <a:off x="660401" y="1355282"/>
            <a:ext cx="6730999" cy="3770263"/>
          </a:xfrm>
          <a:prstGeom prst="rect">
            <a:avLst/>
          </a:prstGeom>
          <a:noFill/>
        </p:spPr>
        <p:txBody>
          <a:bodyPr wrap="square" rtlCol="0">
            <a:spAutoFit/>
          </a:bodyPr>
          <a:lstStyle/>
          <a:p>
            <a:pPr marL="538163" indent="-538163">
              <a:spcBef>
                <a:spcPts val="600"/>
              </a:spcBef>
              <a:spcAft>
                <a:spcPts val="1200"/>
              </a:spcAft>
              <a:buFont typeface="Arial" pitchFamily="34" charset="0"/>
              <a:buChar char="•"/>
            </a:pPr>
            <a:r>
              <a:rPr lang="en-US" sz="2800" dirty="0" smtClean="0">
                <a:solidFill>
                  <a:schemeClr val="accent6"/>
                </a:solidFill>
                <a:cs typeface="Calibri"/>
              </a:rPr>
              <a:t>Background and Methodology</a:t>
            </a:r>
          </a:p>
          <a:p>
            <a:pPr marL="538163" indent="-538163">
              <a:spcBef>
                <a:spcPts val="600"/>
              </a:spcBef>
              <a:spcAft>
                <a:spcPts val="600"/>
              </a:spcAft>
              <a:buFont typeface="Arial" pitchFamily="34" charset="0"/>
              <a:buChar char="•"/>
            </a:pPr>
            <a:r>
              <a:rPr lang="en-US" sz="2800" dirty="0" smtClean="0">
                <a:solidFill>
                  <a:schemeClr val="accent6"/>
                </a:solidFill>
                <a:cs typeface="Calibri"/>
              </a:rPr>
              <a:t>Detailed Findings </a:t>
            </a:r>
          </a:p>
          <a:p>
            <a:pPr marL="995363" lvl="1" indent="-538163">
              <a:spcBef>
                <a:spcPts val="600"/>
              </a:spcBef>
              <a:spcAft>
                <a:spcPts val="600"/>
              </a:spcAft>
            </a:pPr>
            <a:r>
              <a:rPr lang="en-US" dirty="0" smtClean="0">
                <a:solidFill>
                  <a:schemeClr val="accent6"/>
                </a:solidFill>
                <a:cs typeface="Calibri"/>
              </a:rPr>
              <a:t>Attitudes and Opinions of: </a:t>
            </a:r>
          </a:p>
          <a:p>
            <a:pPr marL="995363" lvl="1" indent="-538163">
              <a:spcBef>
                <a:spcPts val="600"/>
              </a:spcBef>
              <a:spcAft>
                <a:spcPts val="600"/>
              </a:spcAft>
              <a:buFont typeface="Arial" pitchFamily="34" charset="0"/>
              <a:buChar char="•"/>
            </a:pPr>
            <a:r>
              <a:rPr lang="en-US" dirty="0" smtClean="0">
                <a:solidFill>
                  <a:schemeClr val="accent6"/>
                </a:solidFill>
                <a:cs typeface="Calibri"/>
              </a:rPr>
              <a:t>Employees and consultants of accounting firms</a:t>
            </a:r>
          </a:p>
          <a:p>
            <a:pPr marL="995363" lvl="1" indent="-538163">
              <a:spcBef>
                <a:spcPts val="600"/>
              </a:spcBef>
              <a:spcAft>
                <a:spcPts val="600"/>
              </a:spcAft>
              <a:buFont typeface="Arial" pitchFamily="34" charset="0"/>
              <a:buChar char="•"/>
            </a:pPr>
            <a:r>
              <a:rPr lang="en-US" dirty="0" smtClean="0">
                <a:solidFill>
                  <a:schemeClr val="accent6"/>
                </a:solidFill>
                <a:cs typeface="Calibri"/>
              </a:rPr>
              <a:t>Sole practitioners and owners of accounting firms</a:t>
            </a:r>
          </a:p>
          <a:p>
            <a:pPr marL="995363" lvl="1" indent="-538163">
              <a:spcBef>
                <a:spcPts val="600"/>
              </a:spcBef>
              <a:spcAft>
                <a:spcPts val="600"/>
              </a:spcAft>
              <a:buFont typeface="Arial" pitchFamily="34" charset="0"/>
              <a:buChar char="•"/>
            </a:pPr>
            <a:r>
              <a:rPr lang="en-US" dirty="0" smtClean="0">
                <a:solidFill>
                  <a:schemeClr val="accent6"/>
                </a:solidFill>
                <a:cs typeface="Calibri"/>
              </a:rPr>
              <a:t>Practitioners and owners who share ownership / management of accounting firms</a:t>
            </a:r>
          </a:p>
          <a:p>
            <a:pPr marL="538163" indent="-538163">
              <a:spcBef>
                <a:spcPts val="600"/>
              </a:spcBef>
              <a:spcAft>
                <a:spcPts val="600"/>
              </a:spcAft>
              <a:buFont typeface="Arial" pitchFamily="34" charset="0"/>
              <a:buChar char="•"/>
            </a:pPr>
            <a:r>
              <a:rPr lang="en-US" sz="2800" dirty="0" smtClean="0">
                <a:solidFill>
                  <a:schemeClr val="accent6"/>
                </a:solidFill>
                <a:cs typeface="Calibri"/>
              </a:rPr>
              <a:t>Demographics and </a:t>
            </a:r>
            <a:r>
              <a:rPr lang="en-US" sz="2800" dirty="0" err="1" smtClean="0">
                <a:solidFill>
                  <a:schemeClr val="accent6"/>
                </a:solidFill>
                <a:cs typeface="Calibri"/>
              </a:rPr>
              <a:t>Firmographics</a:t>
            </a:r>
            <a:endParaRPr lang="en-US" sz="2800" dirty="0" smtClean="0">
              <a:solidFill>
                <a:schemeClr val="accent6"/>
              </a:solidFill>
              <a:cs typeface="Calibri"/>
            </a:endParaRPr>
          </a:p>
        </p:txBody>
      </p:sp>
      <p:grpSp>
        <p:nvGrpSpPr>
          <p:cNvPr id="7" name="Group 21"/>
          <p:cNvGrpSpPr>
            <a:grpSpLocks noChangeAspect="1"/>
          </p:cNvGrpSpPr>
          <p:nvPr/>
        </p:nvGrpSpPr>
        <p:grpSpPr>
          <a:xfrm>
            <a:off x="535304" y="1343025"/>
            <a:ext cx="612000" cy="612000"/>
            <a:chOff x="7301987" y="1021018"/>
            <a:chExt cx="1271016" cy="1271016"/>
          </a:xfrm>
        </p:grpSpPr>
        <p:sp>
          <p:nvSpPr>
            <p:cNvPr id="8" name="Oval 7"/>
            <p:cNvSpPr/>
            <p:nvPr/>
          </p:nvSpPr>
          <p:spPr>
            <a:xfrm>
              <a:off x="7301987"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oreBusiness.emf"/>
            <p:cNvPicPr>
              <a:picLocks noChangeAspect="1"/>
            </p:cNvPicPr>
            <p:nvPr/>
          </p:nvPicPr>
          <p:blipFill>
            <a:blip r:embed="rId2" cstate="print"/>
            <a:stretch>
              <a:fillRect/>
            </a:stretch>
          </p:blipFill>
          <p:spPr>
            <a:xfrm>
              <a:off x="7493812" y="1272478"/>
              <a:ext cx="887366" cy="768096"/>
            </a:xfrm>
            <a:prstGeom prst="rect">
              <a:avLst/>
            </a:prstGeom>
          </p:spPr>
        </p:pic>
      </p:grpSp>
      <p:grpSp>
        <p:nvGrpSpPr>
          <p:cNvPr id="10" name="Group 9"/>
          <p:cNvGrpSpPr/>
          <p:nvPr/>
        </p:nvGrpSpPr>
        <p:grpSpPr>
          <a:xfrm>
            <a:off x="535304" y="1990725"/>
            <a:ext cx="612000" cy="612000"/>
            <a:chOff x="4024613" y="1021018"/>
            <a:chExt cx="1271016" cy="1271016"/>
          </a:xfrm>
        </p:grpSpPr>
        <p:sp>
          <p:nvSpPr>
            <p:cNvPr id="11" name="Oval 10"/>
            <p:cNvSpPr/>
            <p:nvPr/>
          </p:nvSpPr>
          <p:spPr>
            <a:xfrm>
              <a:off x="4024613" y="1021018"/>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Data.emf"/>
            <p:cNvPicPr>
              <a:picLocks noChangeAspect="1"/>
            </p:cNvPicPr>
            <p:nvPr/>
          </p:nvPicPr>
          <p:blipFill>
            <a:blip r:embed="rId3" cstate="print"/>
            <a:stretch>
              <a:fillRect/>
            </a:stretch>
          </p:blipFill>
          <p:spPr>
            <a:xfrm>
              <a:off x="4206305" y="1354774"/>
              <a:ext cx="907632" cy="603504"/>
            </a:xfrm>
            <a:prstGeom prst="rect">
              <a:avLst/>
            </a:prstGeom>
          </p:spPr>
        </p:pic>
      </p:grpSp>
      <p:grpSp>
        <p:nvGrpSpPr>
          <p:cNvPr id="13" name="Group 12"/>
          <p:cNvGrpSpPr/>
          <p:nvPr/>
        </p:nvGrpSpPr>
        <p:grpSpPr>
          <a:xfrm>
            <a:off x="535021" y="4514485"/>
            <a:ext cx="612566" cy="612566"/>
            <a:chOff x="747239" y="4805622"/>
            <a:chExt cx="1271016" cy="1271016"/>
          </a:xfrm>
          <a:solidFill>
            <a:schemeClr val="accent1"/>
          </a:solidFill>
        </p:grpSpPr>
        <p:sp>
          <p:nvSpPr>
            <p:cNvPr id="14" name="Oval 13"/>
            <p:cNvSpPr/>
            <p:nvPr/>
          </p:nvSpPr>
          <p:spPr>
            <a:xfrm>
              <a:off x="747239" y="4805622"/>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udience.emf"/>
            <p:cNvPicPr>
              <a:picLocks noChangeAspect="1"/>
            </p:cNvPicPr>
            <p:nvPr/>
          </p:nvPicPr>
          <p:blipFill>
            <a:blip r:embed="rId4" cstate="print"/>
            <a:stretch>
              <a:fillRect/>
            </a:stretch>
          </p:blipFill>
          <p:spPr>
            <a:xfrm>
              <a:off x="934321" y="5180526"/>
              <a:ext cx="896853" cy="521208"/>
            </a:xfrm>
            <a:prstGeom prst="rect">
              <a:avLst/>
            </a:prstGeom>
            <a:grpFill/>
          </p:spPr>
        </p:pic>
      </p:grpSp>
      <p:graphicFrame>
        <p:nvGraphicFramePr>
          <p:cNvPr id="16" name="Table 15"/>
          <p:cNvGraphicFramePr>
            <a:graphicFrameLocks noGrp="1"/>
          </p:cNvGraphicFramePr>
          <p:nvPr/>
        </p:nvGraphicFramePr>
        <p:xfrm>
          <a:off x="7315200" y="631321"/>
          <a:ext cx="1175792" cy="4778879"/>
        </p:xfrm>
        <a:graphic>
          <a:graphicData uri="http://schemas.openxmlformats.org/drawingml/2006/table">
            <a:tbl>
              <a:tblPr firstRow="1" bandRow="1">
                <a:tableStyleId>{5C22544A-7EE6-4342-B048-85BDC9FD1C3A}</a:tableStyleId>
              </a:tblPr>
              <a:tblGrid>
                <a:gridCol w="1175792"/>
              </a:tblGrid>
              <a:tr h="432048">
                <a:tc>
                  <a:txBody>
                    <a:bodyPr/>
                    <a:lstStyle/>
                    <a:p>
                      <a:pPr algn="ctr"/>
                      <a:r>
                        <a:rPr lang="en-US" dirty="0" smtClean="0">
                          <a:solidFill>
                            <a:schemeClr val="tx1"/>
                          </a:solidFill>
                        </a:rPr>
                        <a:t>Page Number</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97800">
                <a:tc>
                  <a:txBody>
                    <a:bodyPr/>
                    <a:lstStyle/>
                    <a:p>
                      <a:pPr algn="ctr"/>
                      <a:r>
                        <a:rPr lang="en-US" sz="2400" dirty="0" smtClean="0">
                          <a:solidFill>
                            <a:schemeClr val="tx1"/>
                          </a:solidFill>
                        </a:rPr>
                        <a:t>3</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97800">
                <a:tc>
                  <a:txBody>
                    <a:bodyPr/>
                    <a:lstStyle/>
                    <a:p>
                      <a:pPr algn="ctr"/>
                      <a:r>
                        <a:rPr lang="en-US" sz="2400" dirty="0" smtClean="0">
                          <a:solidFill>
                            <a:schemeClr val="tx1"/>
                          </a:solidFill>
                        </a:rPr>
                        <a:t>10</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8599">
                <a:tc>
                  <a:txBody>
                    <a:bodyPr/>
                    <a:lstStyle/>
                    <a:p>
                      <a:pPr algn="ctr"/>
                      <a:endParaRPr lang="en-US" sz="1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0999">
                <a:tc>
                  <a:txBody>
                    <a:bodyPr/>
                    <a:lstStyle/>
                    <a:p>
                      <a:pPr algn="ctr"/>
                      <a:r>
                        <a:rPr lang="en-US" sz="2400" dirty="0" smtClean="0">
                          <a:solidFill>
                            <a:schemeClr val="tx1"/>
                          </a:solidFill>
                        </a:rPr>
                        <a:t>14</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2051">
                <a:tc>
                  <a:txBody>
                    <a:bodyPr/>
                    <a:lstStyle/>
                    <a:p>
                      <a:pPr algn="ctr"/>
                      <a:r>
                        <a:rPr lang="en-US" sz="2400" dirty="0" smtClean="0">
                          <a:solidFill>
                            <a:schemeClr val="tx1"/>
                          </a:solidFill>
                        </a:rPr>
                        <a:t>19</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2051">
                <a:tc>
                  <a:txBody>
                    <a:bodyPr/>
                    <a:lstStyle/>
                    <a:p>
                      <a:pPr algn="ctr"/>
                      <a:r>
                        <a:rPr lang="en-US" sz="2400" dirty="0" smtClean="0">
                          <a:solidFill>
                            <a:schemeClr val="tx1"/>
                          </a:solidFill>
                        </a:rPr>
                        <a:t>29</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97279">
                <a:tc>
                  <a:txBody>
                    <a:bodyPr/>
                    <a:lstStyle/>
                    <a:p>
                      <a:pPr algn="ctr"/>
                      <a:r>
                        <a:rPr lang="en-US" sz="2400" dirty="0" smtClean="0">
                          <a:solidFill>
                            <a:schemeClr val="tx1"/>
                          </a:solidFill>
                        </a:rPr>
                        <a:t>40</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295400" y="2819400"/>
          <a:ext cx="71628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However, there is a high proportion of Sole Practitioners/Owners who have either ‘thought about retiring, but have made no plans’ (20%) or ‘have not thought about retiring at all’ (14%).</a:t>
            </a:r>
            <a:endParaRPr lang="en-US" sz="1400" dirty="0" smtClean="0">
              <a:solidFill>
                <a:srgbClr val="5F5F5F"/>
              </a:solidFill>
            </a:endParaRPr>
          </a:p>
          <a:p>
            <a:pPr marL="177800" indent="-177800">
              <a:buClr>
                <a:schemeClr val="bg2"/>
              </a:buClr>
              <a:buFont typeface="Arial" pitchFamily="34" charset="0"/>
              <a:buChar char="•"/>
            </a:pPr>
            <a:r>
              <a:rPr lang="en-US" sz="1400" dirty="0" smtClean="0">
                <a:solidFill>
                  <a:srgbClr val="5F5F5F"/>
                </a:solidFill>
              </a:rPr>
              <a:t>Only one-quarter (23%) of Sole Practitioners/Owners plan on working beyond the age of 65.</a:t>
            </a:r>
            <a:endParaRPr lang="en-US" sz="1400" dirty="0" smtClean="0">
              <a:solidFill>
                <a:srgbClr val="5F5F5F"/>
              </a:solidFill>
            </a:endParaRPr>
          </a:p>
        </p:txBody>
      </p:sp>
      <p:sp>
        <p:nvSpPr>
          <p:cNvPr id="7" name="Title 6"/>
          <p:cNvSpPr>
            <a:spLocks noGrp="1"/>
          </p:cNvSpPr>
          <p:nvPr>
            <p:ph type="title"/>
          </p:nvPr>
        </p:nvSpPr>
        <p:spPr>
          <a:xfrm>
            <a:off x="594360" y="676656"/>
            <a:ext cx="8321040" cy="571500"/>
          </a:xfrm>
        </p:spPr>
        <p:txBody>
          <a:bodyPr/>
          <a:lstStyle/>
          <a:p>
            <a:pPr eaLnBrk="1" fontAlgn="auto" hangingPunct="1">
              <a:spcAft>
                <a:spcPts val="0"/>
              </a:spcAft>
              <a:defRPr/>
            </a:pPr>
            <a:r>
              <a:rPr lang="en-US" dirty="0" smtClean="0"/>
              <a:t>Almost half of </a:t>
            </a:r>
            <a:r>
              <a:rPr lang="en-US" dirty="0" smtClean="0"/>
              <a:t>Sole </a:t>
            </a:r>
            <a:r>
              <a:rPr lang="en-US" dirty="0" smtClean="0"/>
              <a:t>Practitioners/Owners Plan on Retiring </a:t>
            </a:r>
            <a:r>
              <a:rPr lang="en-US" dirty="0" smtClean="0"/>
              <a:t>By or before They Turn 65</a:t>
            </a:r>
            <a:endParaRPr lang="en-US"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Q7. </a:t>
            </a:r>
            <a:r>
              <a:rPr lang="en-CA" sz="900" dirty="0" smtClean="0"/>
              <a:t>Do you plan on retiring…</a:t>
            </a:r>
            <a:r>
              <a:rPr lang="en-GB" sz="900" dirty="0" smtClean="0"/>
              <a:t>?</a:t>
            </a:r>
            <a:endParaRPr lang="en-US" sz="900" dirty="0" smtClean="0"/>
          </a:p>
          <a:p>
            <a:pPr>
              <a:spcBef>
                <a:spcPts val="63"/>
              </a:spcBef>
            </a:pPr>
            <a:r>
              <a:rPr lang="en-US" sz="900" dirty="0" smtClean="0"/>
              <a:t>Base: </a:t>
            </a:r>
            <a:r>
              <a:rPr lang="en-CA" sz="900" dirty="0" smtClean="0"/>
              <a:t>Sole practitioners/owners</a:t>
            </a:r>
            <a:r>
              <a:rPr lang="en-US" sz="900" dirty="0" smtClean="0"/>
              <a:t>, n=155</a:t>
            </a:r>
            <a:endParaRPr lang="en-US" sz="900" i="1" dirty="0" smtClean="0"/>
          </a:p>
        </p:txBody>
      </p:sp>
      <p:sp>
        <p:nvSpPr>
          <p:cNvPr id="6" name="Text Placeholder 4"/>
          <p:cNvSpPr>
            <a:spLocks noGrp="1"/>
          </p:cNvSpPr>
          <p:nvPr>
            <p:ph type="body" idx="14"/>
          </p:nvPr>
        </p:nvSpPr>
        <p:spPr>
          <a:xfrm>
            <a:off x="2514600" y="2491582"/>
            <a:ext cx="4267200" cy="251618"/>
          </a:xfrm>
        </p:spPr>
        <p:txBody>
          <a:bodyPr/>
          <a:lstStyle/>
          <a:p>
            <a:pPr algn="ctr"/>
            <a:r>
              <a:rPr lang="en-CA" b="1" dirty="0" smtClean="0"/>
              <a:t>Planned Age of Retirement</a:t>
            </a:r>
            <a:endParaRPr lang="en-US" b="1" dirty="0"/>
          </a:p>
        </p:txBody>
      </p:sp>
      <p:grpSp>
        <p:nvGrpSpPr>
          <p:cNvPr id="8" name="Group 7"/>
          <p:cNvGrpSpPr/>
          <p:nvPr/>
        </p:nvGrpSpPr>
        <p:grpSpPr>
          <a:xfrm>
            <a:off x="7162800" y="3124200"/>
            <a:ext cx="838200" cy="1066800"/>
            <a:chOff x="5181600" y="4629150"/>
            <a:chExt cx="838200" cy="1066800"/>
          </a:xfrm>
        </p:grpSpPr>
        <p:sp>
          <p:nvSpPr>
            <p:cNvPr id="9" name="Right Brace 8"/>
            <p:cNvSpPr/>
            <p:nvPr/>
          </p:nvSpPr>
          <p:spPr>
            <a:xfrm>
              <a:off x="5181600" y="4629150"/>
              <a:ext cx="152400" cy="1066800"/>
            </a:xfrm>
            <a:prstGeom prst="rightBrace">
              <a:avLst>
                <a:gd name="adj1" fmla="val 81504"/>
                <a:gd name="adj2" fmla="val 49510"/>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TextBox 10"/>
            <p:cNvSpPr txBox="1"/>
            <p:nvPr/>
          </p:nvSpPr>
          <p:spPr>
            <a:xfrm>
              <a:off x="5257800" y="4857750"/>
              <a:ext cx="762000" cy="600164"/>
            </a:xfrm>
            <a:prstGeom prst="rect">
              <a:avLst/>
            </a:prstGeom>
            <a:noFill/>
          </p:spPr>
          <p:txBody>
            <a:bodyPr wrap="square" rtlCol="0">
              <a:spAutoFit/>
            </a:bodyPr>
            <a:lstStyle/>
            <a:p>
              <a:pPr algn="ctr"/>
              <a:r>
                <a:rPr lang="en-CA" sz="1100" dirty="0" smtClean="0"/>
                <a:t>NET 65 or Earlier 44%</a:t>
              </a:r>
              <a:endParaRPr lang="en-US" sz="1100" dirty="0"/>
            </a:p>
          </p:txBody>
        </p:sp>
      </p:grpSp>
      <p:grpSp>
        <p:nvGrpSpPr>
          <p:cNvPr id="15" name="Group 14"/>
          <p:cNvGrpSpPr/>
          <p:nvPr/>
        </p:nvGrpSpPr>
        <p:grpSpPr>
          <a:xfrm>
            <a:off x="6858000" y="4343400"/>
            <a:ext cx="762000" cy="600164"/>
            <a:chOff x="5181600" y="4857750"/>
            <a:chExt cx="762000" cy="600164"/>
          </a:xfrm>
        </p:grpSpPr>
        <p:sp>
          <p:nvSpPr>
            <p:cNvPr id="16" name="Right Brace 15"/>
            <p:cNvSpPr/>
            <p:nvPr/>
          </p:nvSpPr>
          <p:spPr>
            <a:xfrm>
              <a:off x="5181600" y="4933950"/>
              <a:ext cx="152400" cy="457200"/>
            </a:xfrm>
            <a:prstGeom prst="rightBrace">
              <a:avLst>
                <a:gd name="adj1" fmla="val 81504"/>
                <a:gd name="adj2" fmla="val 49510"/>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 name="TextBox 16"/>
            <p:cNvSpPr txBox="1"/>
            <p:nvPr/>
          </p:nvSpPr>
          <p:spPr>
            <a:xfrm>
              <a:off x="5257800" y="4857750"/>
              <a:ext cx="685800" cy="600164"/>
            </a:xfrm>
            <a:prstGeom prst="rect">
              <a:avLst/>
            </a:prstGeom>
            <a:noFill/>
          </p:spPr>
          <p:txBody>
            <a:bodyPr wrap="square" rtlCol="0">
              <a:spAutoFit/>
            </a:bodyPr>
            <a:lstStyle/>
            <a:p>
              <a:pPr algn="ctr"/>
              <a:r>
                <a:rPr lang="en-CA" sz="1100" dirty="0" smtClean="0"/>
                <a:t>NET After 65 23%</a:t>
              </a:r>
              <a:endParaRPr lang="en-US" sz="11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714500" y="2819400"/>
          <a:ext cx="5715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Whereas, the two most common types of staff to be employed by </a:t>
            </a:r>
            <a:r>
              <a:rPr lang="en-US" sz="1400" dirty="0" smtClean="0">
                <a:solidFill>
                  <a:srgbClr val="5F5F5F"/>
                </a:solidFill>
              </a:rPr>
              <a:t>Sole Practitioners/Owners are ‘Accounting technicians and non-designated accountants’ (40%) and ‘Administrative/Support staff’ (37%).</a:t>
            </a:r>
            <a:endParaRPr lang="en-US" sz="1400" dirty="0" smtClean="0">
              <a:solidFill>
                <a:srgbClr val="5F5F5F"/>
              </a:solidFill>
            </a:endParaRPr>
          </a:p>
          <a:p>
            <a:pPr marL="177800" indent="-177800">
              <a:buClr>
                <a:schemeClr val="bg2"/>
              </a:buClr>
              <a:buFont typeface="Arial" pitchFamily="34" charset="0"/>
              <a:buChar char="•"/>
            </a:pPr>
            <a:r>
              <a:rPr lang="en-US" sz="1400" dirty="0" smtClean="0">
                <a:solidFill>
                  <a:srgbClr val="5F5F5F"/>
                </a:solidFill>
              </a:rPr>
              <a:t>About one-third (34%) of Sole </a:t>
            </a:r>
            <a:r>
              <a:rPr lang="en-US" sz="1400" dirty="0" smtClean="0">
                <a:solidFill>
                  <a:srgbClr val="5F5F5F"/>
                </a:solidFill>
              </a:rPr>
              <a:t>Practitioners do not employ any </a:t>
            </a:r>
            <a:r>
              <a:rPr lang="en-US" sz="1400" dirty="0" smtClean="0">
                <a:solidFill>
                  <a:srgbClr val="5F5F5F"/>
                </a:solidFill>
              </a:rPr>
              <a:t>staff whatsoever.</a:t>
            </a:r>
            <a:endParaRPr lang="en-US" sz="1400" dirty="0">
              <a:solidFill>
                <a:srgbClr val="5F5F5F"/>
              </a:solidFill>
            </a:endParaRPr>
          </a:p>
        </p:txBody>
      </p:sp>
      <p:sp>
        <p:nvSpPr>
          <p:cNvPr id="7" name="Title 6"/>
          <p:cNvSpPr>
            <a:spLocks noGrp="1"/>
          </p:cNvSpPr>
          <p:nvPr>
            <p:ph type="title"/>
          </p:nvPr>
        </p:nvSpPr>
        <p:spPr/>
        <p:txBody>
          <a:bodyPr/>
          <a:lstStyle/>
          <a:p>
            <a:pPr eaLnBrk="1" fontAlgn="auto" hangingPunct="1">
              <a:spcAft>
                <a:spcPts val="0"/>
              </a:spcAft>
              <a:defRPr/>
            </a:pPr>
            <a:r>
              <a:rPr lang="en-US" dirty="0" smtClean="0"/>
              <a:t>About one Third</a:t>
            </a:r>
            <a:r>
              <a:rPr lang="en-US" dirty="0" smtClean="0"/>
              <a:t> </a:t>
            </a:r>
            <a:r>
              <a:rPr lang="en-US" dirty="0" smtClean="0"/>
              <a:t>Say they have a Professional </a:t>
            </a:r>
            <a:r>
              <a:rPr lang="en-US" dirty="0" smtClean="0"/>
              <a:t>Accountant on </a:t>
            </a:r>
            <a:r>
              <a:rPr lang="en-US" dirty="0" smtClean="0"/>
              <a:t>their Payroll</a:t>
            </a:r>
            <a:endParaRPr lang="en-US"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Q8. </a:t>
            </a:r>
            <a:r>
              <a:rPr lang="en-GB" sz="900" dirty="0" smtClean="0"/>
              <a:t>Which of the following types of staff do you employ? </a:t>
            </a:r>
            <a:endParaRPr lang="en-US" sz="900" dirty="0" smtClean="0"/>
          </a:p>
          <a:p>
            <a:pPr>
              <a:spcBef>
                <a:spcPts val="63"/>
              </a:spcBef>
            </a:pPr>
            <a:r>
              <a:rPr lang="en-US" sz="900" dirty="0" smtClean="0"/>
              <a:t>Base: </a:t>
            </a:r>
            <a:r>
              <a:rPr lang="en-CA" sz="900" dirty="0" smtClean="0"/>
              <a:t>Sole practitioners/owners</a:t>
            </a:r>
            <a:r>
              <a:rPr lang="en-US" sz="900" dirty="0" smtClean="0"/>
              <a:t>, n=155</a:t>
            </a:r>
            <a:endParaRPr lang="en-US" sz="900" i="1" dirty="0" smtClean="0"/>
          </a:p>
        </p:txBody>
      </p:sp>
      <p:sp>
        <p:nvSpPr>
          <p:cNvPr id="6" name="Text Placeholder 4"/>
          <p:cNvSpPr>
            <a:spLocks noGrp="1"/>
          </p:cNvSpPr>
          <p:nvPr>
            <p:ph type="body" idx="14"/>
          </p:nvPr>
        </p:nvSpPr>
        <p:spPr>
          <a:xfrm>
            <a:off x="2514600" y="2491582"/>
            <a:ext cx="4267200" cy="251618"/>
          </a:xfrm>
        </p:spPr>
        <p:txBody>
          <a:bodyPr/>
          <a:lstStyle/>
          <a:p>
            <a:pPr algn="ctr"/>
            <a:r>
              <a:rPr lang="en-CA" b="1" dirty="0" smtClean="0"/>
              <a:t>Types of Staff Employed at Firm</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791200" y="6000750"/>
            <a:ext cx="2198400" cy="28800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Chart 16"/>
          <p:cNvGraphicFramePr/>
          <p:nvPr/>
        </p:nvGraphicFramePr>
        <p:xfrm>
          <a:off x="914400" y="2740823"/>
          <a:ext cx="7467600" cy="3659977"/>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a:off x="7981950" y="6288750"/>
            <a:ext cx="360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8343900" y="6069675"/>
            <a:ext cx="0" cy="21600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001000" y="2331774"/>
            <a:ext cx="685800" cy="3636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9" name="Table 8"/>
          <p:cNvGraphicFramePr>
            <a:graphicFrameLocks noGrp="1"/>
          </p:cNvGraphicFramePr>
          <p:nvPr/>
        </p:nvGraphicFramePr>
        <p:xfrm>
          <a:off x="8001000" y="2819394"/>
          <a:ext cx="685800" cy="3124205"/>
        </p:xfrm>
        <a:graphic>
          <a:graphicData uri="http://schemas.openxmlformats.org/drawingml/2006/table">
            <a:tbl>
              <a:tblPr firstRow="1" bandRow="1">
                <a:tableStyleId>{5C22544A-7EE6-4342-B048-85BDC9FD1C3A}</a:tableStyleId>
              </a:tblPr>
              <a:tblGrid>
                <a:gridCol w="685800"/>
              </a:tblGrid>
              <a:tr h="446315">
                <a:tc>
                  <a:txBody>
                    <a:bodyPr/>
                    <a:lstStyle/>
                    <a:p>
                      <a:pPr algn="ctr" fontAlgn="t"/>
                      <a:r>
                        <a:rPr lang="en-US" sz="1200" b="0" i="0" u="none" strike="noStrike" dirty="0" smtClean="0">
                          <a:solidFill>
                            <a:srgbClr val="000000"/>
                          </a:solidFill>
                          <a:latin typeface="Calibri"/>
                        </a:rPr>
                        <a:t>70%</a:t>
                      </a:r>
                      <a:endParaRPr lang="en-US" sz="1200" b="0" i="0" u="none" strike="noStrike" dirty="0">
                        <a:solidFill>
                          <a:srgbClr val="000000"/>
                        </a:solidFill>
                        <a:latin typeface="Calibri"/>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6315">
                <a:tc>
                  <a:txBody>
                    <a:bodyPr/>
                    <a:lstStyle/>
                    <a:p>
                      <a:pPr algn="ctr" fontAlgn="t"/>
                      <a:r>
                        <a:rPr lang="en-US" sz="1200" b="0" i="0" u="none" strike="noStrike" dirty="0" smtClean="0">
                          <a:solidFill>
                            <a:srgbClr val="000000"/>
                          </a:solidFill>
                          <a:latin typeface="Calibri"/>
                        </a:rPr>
                        <a:t>65%</a:t>
                      </a:r>
                      <a:endParaRPr lang="en-US" sz="1200" b="0" i="0" u="none" strike="noStrike" dirty="0">
                        <a:solidFill>
                          <a:srgbClr val="000000"/>
                        </a:solidFill>
                        <a:latin typeface="Calibri"/>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6315">
                <a:tc>
                  <a:txBody>
                    <a:bodyPr/>
                    <a:lstStyle/>
                    <a:p>
                      <a:pPr algn="ctr" fontAlgn="t"/>
                      <a:r>
                        <a:rPr lang="en-US" sz="1200" b="0" i="0" u="none" strike="noStrike" dirty="0" smtClean="0">
                          <a:solidFill>
                            <a:srgbClr val="000000"/>
                          </a:solidFill>
                          <a:latin typeface="Calibri"/>
                        </a:rPr>
                        <a:t>59%</a:t>
                      </a:r>
                      <a:endParaRPr lang="en-US" sz="1200" b="0" i="0" u="none" strike="noStrike" dirty="0">
                        <a:solidFill>
                          <a:srgbClr val="000000"/>
                        </a:solidFill>
                        <a:latin typeface="Calibri"/>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46315">
                <a:tc>
                  <a:txBody>
                    <a:bodyPr/>
                    <a:lstStyle/>
                    <a:p>
                      <a:pPr algn="ctr" fontAlgn="t"/>
                      <a:r>
                        <a:rPr lang="en-US" sz="1200" b="0" i="0" u="none" strike="noStrike" dirty="0" smtClean="0">
                          <a:solidFill>
                            <a:srgbClr val="000000"/>
                          </a:solidFill>
                          <a:latin typeface="Calibri"/>
                        </a:rPr>
                        <a:t>54%</a:t>
                      </a:r>
                      <a:endParaRPr lang="en-US" sz="12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6315">
                <a:tc>
                  <a:txBody>
                    <a:bodyPr/>
                    <a:lstStyle/>
                    <a:p>
                      <a:pPr algn="ctr" fontAlgn="t"/>
                      <a:r>
                        <a:rPr lang="en-US" sz="1200" b="0" i="0" u="none" strike="noStrike" dirty="0" smtClean="0">
                          <a:solidFill>
                            <a:srgbClr val="000000"/>
                          </a:solidFill>
                          <a:latin typeface="Calibri"/>
                        </a:rPr>
                        <a:t>53%</a:t>
                      </a:r>
                      <a:endParaRPr lang="en-US" sz="12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6315">
                <a:tc>
                  <a:txBody>
                    <a:bodyPr/>
                    <a:lstStyle/>
                    <a:p>
                      <a:pPr algn="ctr" fontAlgn="t"/>
                      <a:r>
                        <a:rPr lang="en-US" sz="1200" b="0" i="0" u="none" strike="noStrike" dirty="0" smtClean="0">
                          <a:solidFill>
                            <a:srgbClr val="000000"/>
                          </a:solidFill>
                          <a:latin typeface="Calibri"/>
                        </a:rPr>
                        <a:t>41%</a:t>
                      </a:r>
                      <a:endParaRPr lang="en-US" sz="12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6315">
                <a:tc>
                  <a:txBody>
                    <a:bodyPr/>
                    <a:lstStyle/>
                    <a:p>
                      <a:pPr algn="ctr" fontAlgn="t"/>
                      <a:r>
                        <a:rPr lang="en-US" sz="1200" b="0" i="0" u="none" strike="noStrike" dirty="0" smtClean="0">
                          <a:solidFill>
                            <a:srgbClr val="000000"/>
                          </a:solidFill>
                          <a:latin typeface="Calibri"/>
                        </a:rPr>
                        <a:t>41%</a:t>
                      </a:r>
                      <a:endParaRPr lang="en-US" sz="12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Box 7"/>
          <p:cNvSpPr txBox="1"/>
          <p:nvPr/>
        </p:nvSpPr>
        <p:spPr>
          <a:xfrm>
            <a:off x="7918050" y="2286000"/>
            <a:ext cx="864000" cy="646331"/>
          </a:xfrm>
          <a:prstGeom prst="rect">
            <a:avLst/>
          </a:prstGeom>
          <a:noFill/>
        </p:spPr>
        <p:txBody>
          <a:bodyPr wrap="square" rtlCol="0">
            <a:spAutoFit/>
          </a:bodyPr>
          <a:lstStyle/>
          <a:p>
            <a:pPr algn="ctr"/>
            <a:r>
              <a:rPr lang="en-US" sz="1200" dirty="0" smtClean="0"/>
              <a:t>Might/Will </a:t>
            </a:r>
          </a:p>
          <a:p>
            <a:pPr algn="ctr"/>
            <a:r>
              <a:rPr lang="en-CA" sz="1200" dirty="0" smtClean="0"/>
              <a:t>Consider</a:t>
            </a:r>
            <a:endParaRPr lang="en-US" sz="1200" dirty="0" smtClean="0"/>
          </a:p>
          <a:p>
            <a:pPr algn="ctr"/>
            <a:r>
              <a:rPr lang="en-US" sz="1200" dirty="0" smtClean="0"/>
              <a:t>(net)</a:t>
            </a:r>
            <a:endParaRPr lang="en-US" sz="1200" dirty="0"/>
          </a:p>
        </p:txBody>
      </p:sp>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Out of the seven </a:t>
            </a:r>
            <a:r>
              <a:rPr lang="en-US" sz="1400" dirty="0" smtClean="0">
                <a:solidFill>
                  <a:srgbClr val="5F5F5F"/>
                </a:solidFill>
              </a:rPr>
              <a:t>retirement exit </a:t>
            </a:r>
            <a:r>
              <a:rPr lang="en-US" sz="1400" dirty="0" smtClean="0">
                <a:solidFill>
                  <a:srgbClr val="5F5F5F"/>
                </a:solidFill>
              </a:rPr>
              <a:t>strategies shown, </a:t>
            </a:r>
            <a:r>
              <a:rPr lang="en-US" sz="1400" dirty="0" smtClean="0">
                <a:solidFill>
                  <a:srgbClr val="5F5F5F"/>
                </a:solidFill>
              </a:rPr>
              <a:t>five </a:t>
            </a:r>
            <a:r>
              <a:rPr lang="en-US" sz="1400" dirty="0" smtClean="0">
                <a:solidFill>
                  <a:srgbClr val="5F5F5F"/>
                </a:solidFill>
              </a:rPr>
              <a:t>‘might’ or ‘will’ be considered by at least half of Sole Practitioners with the highest proportion considering ‘not fully retiring, but remaining a consultant after transferring ownership to a successor’ </a:t>
            </a:r>
            <a:r>
              <a:rPr lang="en-US" sz="1400" dirty="0" smtClean="0">
                <a:solidFill>
                  <a:srgbClr val="5F5F5F"/>
                </a:solidFill>
              </a:rPr>
              <a:t>(70%), ‘Assisting their clients to transition to another firm’ (65%) or ‘selling </a:t>
            </a:r>
            <a:r>
              <a:rPr lang="en-US" sz="1400" dirty="0" smtClean="0">
                <a:solidFill>
                  <a:srgbClr val="5F5F5F"/>
                </a:solidFill>
              </a:rPr>
              <a:t>their business as a going concern’ (</a:t>
            </a:r>
            <a:r>
              <a:rPr lang="en-US" sz="1400" dirty="0" smtClean="0">
                <a:solidFill>
                  <a:srgbClr val="5F5F5F"/>
                </a:solidFill>
              </a:rPr>
              <a:t>59%).</a:t>
            </a:r>
            <a:endParaRPr lang="en-US" sz="1400" dirty="0" smtClean="0">
              <a:solidFill>
                <a:srgbClr val="5F5F5F"/>
              </a:solidFill>
            </a:endParaRPr>
          </a:p>
          <a:p>
            <a:pPr marL="177800" indent="-177800">
              <a:buClr>
                <a:schemeClr val="bg2"/>
              </a:buClr>
              <a:buFont typeface="Arial" pitchFamily="34" charset="0"/>
              <a:buChar char="•"/>
            </a:pPr>
            <a:r>
              <a:rPr lang="en-US" sz="1400" dirty="0" smtClean="0">
                <a:solidFill>
                  <a:srgbClr val="5F5F5F"/>
                </a:solidFill>
              </a:rPr>
              <a:t>On an individual basis, each respondent on average is likely to consider </a:t>
            </a:r>
            <a:r>
              <a:rPr lang="en-US" sz="1400" dirty="0" smtClean="0">
                <a:solidFill>
                  <a:srgbClr val="5F5F5F"/>
                </a:solidFill>
              </a:rPr>
              <a:t>four </a:t>
            </a:r>
            <a:r>
              <a:rPr lang="en-US" sz="1400" dirty="0" smtClean="0">
                <a:solidFill>
                  <a:srgbClr val="5F5F5F"/>
                </a:solidFill>
              </a:rPr>
              <a:t>of the exit strategies presented below when they are ready to retire.</a:t>
            </a:r>
            <a:endParaRPr lang="en-US" sz="1400" dirty="0">
              <a:solidFill>
                <a:srgbClr val="5F5F5F"/>
              </a:solidFill>
            </a:endParaRPr>
          </a:p>
        </p:txBody>
      </p:sp>
      <p:sp>
        <p:nvSpPr>
          <p:cNvPr id="7" name="Title 6"/>
          <p:cNvSpPr>
            <a:spLocks noGrp="1"/>
          </p:cNvSpPr>
          <p:nvPr>
            <p:ph type="title"/>
          </p:nvPr>
        </p:nvSpPr>
        <p:spPr>
          <a:xfrm>
            <a:off x="594360" y="676656"/>
            <a:ext cx="8397240" cy="571500"/>
          </a:xfrm>
        </p:spPr>
        <p:txBody>
          <a:bodyPr/>
          <a:lstStyle/>
          <a:p>
            <a:pPr eaLnBrk="1" fontAlgn="auto" hangingPunct="1">
              <a:spcAft>
                <a:spcPts val="0"/>
              </a:spcAft>
              <a:defRPr/>
            </a:pPr>
            <a:r>
              <a:rPr lang="en-US" dirty="0" smtClean="0"/>
              <a:t>The Majority of Sole Practitioners Are Likely to Consider Multiple Exit Strategies</a:t>
            </a:r>
            <a:endParaRPr lang="en-US" dirty="0"/>
          </a:p>
        </p:txBody>
      </p:sp>
      <p:sp>
        <p:nvSpPr>
          <p:cNvPr id="1031" name="Text Placeholder 21"/>
          <p:cNvSpPr>
            <a:spLocks noGrp="1"/>
          </p:cNvSpPr>
          <p:nvPr>
            <p:ph type="body" idx="17"/>
          </p:nvPr>
        </p:nvSpPr>
        <p:spPr>
          <a:xfrm>
            <a:off x="593725" y="6373813"/>
            <a:ext cx="8166100" cy="365125"/>
          </a:xfrm>
        </p:spPr>
        <p:txBody>
          <a:bodyPr/>
          <a:lstStyle/>
          <a:p>
            <a:pPr>
              <a:spcBef>
                <a:spcPts val="63"/>
              </a:spcBef>
            </a:pPr>
            <a:r>
              <a:rPr lang="en-US" sz="900" dirty="0" smtClean="0"/>
              <a:t>Q9a. </a:t>
            </a:r>
            <a:r>
              <a:rPr lang="en-GB" sz="900" dirty="0" smtClean="0"/>
              <a:t>How likely are you to consider the following exit strategies when you are ready to retire from your business? </a:t>
            </a:r>
            <a:endParaRPr lang="en-US" sz="900" dirty="0" smtClean="0"/>
          </a:p>
          <a:p>
            <a:pPr>
              <a:spcBef>
                <a:spcPts val="63"/>
              </a:spcBef>
            </a:pPr>
            <a:r>
              <a:rPr lang="en-US" sz="900" dirty="0" smtClean="0"/>
              <a:t>Base: </a:t>
            </a:r>
            <a:r>
              <a:rPr lang="en-CA" sz="900" dirty="0" smtClean="0"/>
              <a:t>Sole practitioners/owners</a:t>
            </a:r>
            <a:r>
              <a:rPr lang="en-US" sz="900" dirty="0" smtClean="0"/>
              <a:t>, n=155</a:t>
            </a:r>
          </a:p>
        </p:txBody>
      </p:sp>
      <p:sp>
        <p:nvSpPr>
          <p:cNvPr id="11" name="Text Placeholder 4"/>
          <p:cNvSpPr>
            <a:spLocks noGrp="1"/>
          </p:cNvSpPr>
          <p:nvPr>
            <p:ph type="body" idx="14"/>
          </p:nvPr>
        </p:nvSpPr>
        <p:spPr>
          <a:xfrm>
            <a:off x="2438400" y="2567782"/>
            <a:ext cx="4267200" cy="251618"/>
          </a:xfrm>
        </p:spPr>
        <p:txBody>
          <a:bodyPr/>
          <a:lstStyle/>
          <a:p>
            <a:pPr algn="ctr"/>
            <a:r>
              <a:rPr lang="en-US" b="1" dirty="0" smtClean="0"/>
              <a:t>Likelihood to Consider the following Retirement Exit Strategies</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As shown on the previous slide, Sole Practitioners say they are likely to consider a number of different exit strategies when they are ready to retire.  However, there are fewer </a:t>
            </a:r>
            <a:r>
              <a:rPr lang="en-US" sz="1400" dirty="0" smtClean="0">
                <a:solidFill>
                  <a:srgbClr val="5F5F5F"/>
                </a:solidFill>
              </a:rPr>
              <a:t>businesses </a:t>
            </a:r>
            <a:r>
              <a:rPr lang="en-US" sz="1400" dirty="0" smtClean="0">
                <a:solidFill>
                  <a:srgbClr val="5F5F5F"/>
                </a:solidFill>
              </a:rPr>
              <a:t>that have actually engaged in any types of activities.</a:t>
            </a:r>
          </a:p>
          <a:p>
            <a:pPr marL="177800" indent="-177800">
              <a:buClr>
                <a:schemeClr val="bg2"/>
              </a:buClr>
              <a:buFont typeface="Arial" pitchFamily="34" charset="0"/>
              <a:buChar char="•"/>
            </a:pPr>
            <a:r>
              <a:rPr lang="en-US" sz="1400" dirty="0" smtClean="0">
                <a:solidFill>
                  <a:srgbClr val="5F5F5F"/>
                </a:solidFill>
              </a:rPr>
              <a:t>For example, </a:t>
            </a:r>
            <a:r>
              <a:rPr lang="en-US" sz="1400" dirty="0" smtClean="0">
                <a:solidFill>
                  <a:srgbClr val="5F5F5F"/>
                </a:solidFill>
              </a:rPr>
              <a:t>almost six-in-ten </a:t>
            </a:r>
            <a:r>
              <a:rPr lang="en-US" sz="1400" dirty="0" smtClean="0">
                <a:solidFill>
                  <a:srgbClr val="5F5F5F"/>
                </a:solidFill>
              </a:rPr>
              <a:t>(</a:t>
            </a:r>
            <a:r>
              <a:rPr lang="en-US" sz="1400" dirty="0" smtClean="0">
                <a:solidFill>
                  <a:srgbClr val="5F5F5F"/>
                </a:solidFill>
              </a:rPr>
              <a:t>59%) Sole </a:t>
            </a:r>
            <a:r>
              <a:rPr lang="en-US" sz="1400" dirty="0" smtClean="0">
                <a:solidFill>
                  <a:srgbClr val="5F5F5F"/>
                </a:solidFill>
              </a:rPr>
              <a:t>Practitioners say they might or will consider selling their business (refer to the previous slide), but </a:t>
            </a:r>
            <a:r>
              <a:rPr lang="en-US" sz="1400" dirty="0" smtClean="0">
                <a:solidFill>
                  <a:srgbClr val="5F5F5F"/>
                </a:solidFill>
              </a:rPr>
              <a:t>only one-in-ten </a:t>
            </a:r>
            <a:r>
              <a:rPr lang="en-US" sz="1400" dirty="0" smtClean="0">
                <a:solidFill>
                  <a:srgbClr val="5F5F5F"/>
                </a:solidFill>
              </a:rPr>
              <a:t>(</a:t>
            </a:r>
            <a:r>
              <a:rPr lang="en-US" sz="1400" dirty="0" smtClean="0">
                <a:solidFill>
                  <a:srgbClr val="5F5F5F"/>
                </a:solidFill>
              </a:rPr>
              <a:t>10%) </a:t>
            </a:r>
            <a:r>
              <a:rPr lang="en-US" sz="1400" dirty="0" smtClean="0">
                <a:solidFill>
                  <a:srgbClr val="5F5F5F"/>
                </a:solidFill>
              </a:rPr>
              <a:t>have actually discussed the sale of their business or client list with an outside firm. </a:t>
            </a:r>
            <a:endParaRPr lang="en-US" sz="1400" dirty="0">
              <a:solidFill>
                <a:srgbClr val="5F5F5F"/>
              </a:solidFill>
            </a:endParaRPr>
          </a:p>
        </p:txBody>
      </p:sp>
      <p:sp>
        <p:nvSpPr>
          <p:cNvPr id="7" name="Title 6"/>
          <p:cNvSpPr>
            <a:spLocks noGrp="1"/>
          </p:cNvSpPr>
          <p:nvPr>
            <p:ph type="title"/>
          </p:nvPr>
        </p:nvSpPr>
        <p:spPr/>
        <p:txBody>
          <a:bodyPr/>
          <a:lstStyle/>
          <a:p>
            <a:pPr eaLnBrk="1" fontAlgn="auto" hangingPunct="1">
              <a:spcAft>
                <a:spcPts val="0"/>
              </a:spcAft>
              <a:defRPr/>
            </a:pPr>
            <a:r>
              <a:rPr lang="en-US" dirty="0" smtClean="0"/>
              <a:t>Firms More Likely to Consider Exit Strategies than actually follow through with plans</a:t>
            </a:r>
            <a:endParaRPr lang="en-US"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Q9c (a-e) </a:t>
            </a:r>
            <a:r>
              <a:rPr lang="en-CA" sz="900" dirty="0" smtClean="0"/>
              <a:t>Have you taken any of the following steps?</a:t>
            </a:r>
            <a:endParaRPr lang="en-US" sz="900" dirty="0" smtClean="0"/>
          </a:p>
          <a:p>
            <a:pPr>
              <a:spcBef>
                <a:spcPts val="63"/>
              </a:spcBef>
            </a:pPr>
            <a:r>
              <a:rPr lang="en-US" sz="900" dirty="0" smtClean="0"/>
              <a:t>Base: </a:t>
            </a:r>
            <a:r>
              <a:rPr lang="en-CA" sz="900" dirty="0" smtClean="0"/>
              <a:t>Sole practitioners/owners</a:t>
            </a:r>
            <a:r>
              <a:rPr lang="en-US" sz="900" dirty="0" smtClean="0"/>
              <a:t>, n=155</a:t>
            </a:r>
            <a:endParaRPr lang="en-US" sz="900" i="1" dirty="0" smtClean="0"/>
          </a:p>
        </p:txBody>
      </p:sp>
      <p:sp>
        <p:nvSpPr>
          <p:cNvPr id="9" name="Text Placeholder 4"/>
          <p:cNvSpPr>
            <a:spLocks noGrp="1"/>
          </p:cNvSpPr>
          <p:nvPr>
            <p:ph type="body" idx="14"/>
          </p:nvPr>
        </p:nvSpPr>
        <p:spPr>
          <a:xfrm>
            <a:off x="2590800" y="2643982"/>
            <a:ext cx="4267200" cy="251618"/>
          </a:xfrm>
        </p:spPr>
        <p:txBody>
          <a:bodyPr/>
          <a:lstStyle/>
          <a:p>
            <a:pPr algn="ctr"/>
            <a:r>
              <a:rPr lang="en-US" b="1" dirty="0" smtClean="0"/>
              <a:t>Have The Following Steps Been Taken?</a:t>
            </a:r>
          </a:p>
          <a:p>
            <a:pPr algn="ctr"/>
            <a:r>
              <a:rPr lang="en-US" b="1" dirty="0" smtClean="0"/>
              <a:t>(Table shows percentage of those who said “Yes”) </a:t>
            </a:r>
            <a:endParaRPr lang="en-US" b="1" dirty="0"/>
          </a:p>
        </p:txBody>
      </p:sp>
      <p:graphicFrame>
        <p:nvGraphicFramePr>
          <p:cNvPr id="8" name="Chart 7"/>
          <p:cNvGraphicFramePr/>
          <p:nvPr/>
        </p:nvGraphicFramePr>
        <p:xfrm>
          <a:off x="1752600" y="3048000"/>
          <a:ext cx="5715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Brace 11"/>
          <p:cNvSpPr/>
          <p:nvPr/>
        </p:nvSpPr>
        <p:spPr>
          <a:xfrm>
            <a:off x="6781800" y="3238500"/>
            <a:ext cx="152400" cy="2651760"/>
          </a:xfrm>
          <a:prstGeom prst="rightBrace">
            <a:avLst>
              <a:gd name="adj1" fmla="val 81504"/>
              <a:gd name="adj2" fmla="val 49510"/>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3" name="TextBox 12"/>
          <p:cNvSpPr txBox="1"/>
          <p:nvPr/>
        </p:nvSpPr>
        <p:spPr>
          <a:xfrm>
            <a:off x="6810375" y="4248150"/>
            <a:ext cx="1828800" cy="600164"/>
          </a:xfrm>
          <a:prstGeom prst="rect">
            <a:avLst/>
          </a:prstGeom>
          <a:noFill/>
        </p:spPr>
        <p:txBody>
          <a:bodyPr wrap="square" rtlCol="0">
            <a:spAutoFit/>
          </a:bodyPr>
          <a:lstStyle/>
          <a:p>
            <a:pPr algn="ctr"/>
            <a:r>
              <a:rPr lang="en-CA" sz="1100" dirty="0" smtClean="0"/>
              <a:t>45% of Sole Practitioners have taken </a:t>
            </a:r>
            <a:r>
              <a:rPr lang="en-CA" sz="1100" i="1" dirty="0" smtClean="0"/>
              <a:t>at least one </a:t>
            </a:r>
            <a:r>
              <a:rPr lang="en-CA" sz="1100" dirty="0" smtClean="0"/>
              <a:t>of these steps.</a:t>
            </a:r>
            <a:endParaRPr lang="en-US" sz="1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0" y="3200400"/>
          <a:ext cx="35052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3429000" y="3200400"/>
          <a:ext cx="53340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3"/>
          <p:cNvSpPr>
            <a:spLocks noGrp="1"/>
          </p:cNvSpPr>
          <p:nvPr>
            <p:ph type="body" idx="13"/>
          </p:nvPr>
        </p:nvSpPr>
        <p:spPr>
          <a:xfrm>
            <a:off x="594360" y="1280160"/>
            <a:ext cx="8549640" cy="777240"/>
          </a:xfrm>
        </p:spPr>
        <p:txBody>
          <a:bodyPr/>
          <a:lstStyle/>
          <a:p>
            <a:pPr marL="177800" indent="-177800">
              <a:buClr>
                <a:schemeClr val="bg2"/>
              </a:buClr>
              <a:buFont typeface="Arial" pitchFamily="34" charset="0"/>
              <a:buChar char="•"/>
            </a:pPr>
            <a:r>
              <a:rPr lang="en-US" sz="1400" dirty="0" smtClean="0">
                <a:solidFill>
                  <a:srgbClr val="5F5F5F"/>
                </a:solidFill>
              </a:rPr>
              <a:t>Fewer than one-in-twenty (4%) </a:t>
            </a:r>
            <a:r>
              <a:rPr lang="en-US" sz="1400" dirty="0" smtClean="0">
                <a:solidFill>
                  <a:srgbClr val="5F5F5F"/>
                </a:solidFill>
              </a:rPr>
              <a:t>Sole Practitioners have a written or formal business succession plan in place at their firm.  </a:t>
            </a:r>
          </a:p>
          <a:p>
            <a:pPr marL="177800" indent="-177800">
              <a:buClr>
                <a:schemeClr val="bg2"/>
              </a:buClr>
              <a:buFont typeface="Arial" pitchFamily="34" charset="0"/>
              <a:buChar char="•"/>
            </a:pPr>
            <a:r>
              <a:rPr lang="en-US" sz="1400" dirty="0" smtClean="0">
                <a:solidFill>
                  <a:srgbClr val="5F5F5F"/>
                </a:solidFill>
              </a:rPr>
              <a:t>However</a:t>
            </a:r>
            <a:r>
              <a:rPr lang="en-US" sz="1400" dirty="0" smtClean="0">
                <a:solidFill>
                  <a:srgbClr val="5F5F5F"/>
                </a:solidFill>
              </a:rPr>
              <a:t>, </a:t>
            </a:r>
            <a:r>
              <a:rPr lang="en-US" sz="1400" dirty="0" smtClean="0">
                <a:solidFill>
                  <a:srgbClr val="5F5F5F"/>
                </a:solidFill>
              </a:rPr>
              <a:t>ther</a:t>
            </a:r>
            <a:r>
              <a:rPr lang="en-US" sz="1400" dirty="0" smtClean="0">
                <a:solidFill>
                  <a:srgbClr val="5F5F5F"/>
                </a:solidFill>
              </a:rPr>
              <a:t>e is a large </a:t>
            </a:r>
            <a:r>
              <a:rPr lang="en-US" sz="1400" dirty="0" smtClean="0">
                <a:solidFill>
                  <a:srgbClr val="5F5F5F"/>
                </a:solidFill>
              </a:rPr>
              <a:t>percentage (68%) of </a:t>
            </a:r>
            <a:r>
              <a:rPr lang="en-US" sz="1400" dirty="0" smtClean="0">
                <a:solidFill>
                  <a:srgbClr val="5F5F5F"/>
                </a:solidFill>
              </a:rPr>
              <a:t>firms that </a:t>
            </a:r>
            <a:r>
              <a:rPr lang="en-US" sz="1400" dirty="0" smtClean="0">
                <a:solidFill>
                  <a:srgbClr val="5F5F5F"/>
                </a:solidFill>
              </a:rPr>
              <a:t>see succession planning as relevant, and could </a:t>
            </a:r>
            <a:r>
              <a:rPr lang="en-US" sz="1400" dirty="0" smtClean="0">
                <a:solidFill>
                  <a:srgbClr val="5F5F5F"/>
                </a:solidFill>
              </a:rPr>
              <a:t>benefit from information on the following succession planning topics</a:t>
            </a:r>
            <a:r>
              <a:rPr lang="en-US" sz="1400" dirty="0" smtClean="0">
                <a:solidFill>
                  <a:srgbClr val="5F5F5F"/>
                </a:solidFill>
              </a:rPr>
              <a:t>; </a:t>
            </a:r>
            <a:r>
              <a:rPr lang="en-US" sz="1400" dirty="0" smtClean="0">
                <a:solidFill>
                  <a:srgbClr val="5F5F5F"/>
                </a:solidFill>
              </a:rPr>
              <a:t>‘Raise awareness of the importance of succession planning’ (33%), </a:t>
            </a:r>
            <a:r>
              <a:rPr lang="en-US" sz="1400" dirty="0" smtClean="0">
                <a:solidFill>
                  <a:srgbClr val="5F5F5F"/>
                </a:solidFill>
              </a:rPr>
              <a:t>‘time-management for developing a succession plan</a:t>
            </a:r>
            <a:r>
              <a:rPr lang="en-US" sz="1400" dirty="0" smtClean="0">
                <a:solidFill>
                  <a:srgbClr val="5F5F5F"/>
                </a:solidFill>
              </a:rPr>
              <a:t>’ (26%) and </a:t>
            </a:r>
            <a:r>
              <a:rPr lang="en-US" sz="1400" dirty="0" smtClean="0">
                <a:solidFill>
                  <a:srgbClr val="5F5F5F"/>
                </a:solidFill>
              </a:rPr>
              <a:t>‘knowing where to go </a:t>
            </a:r>
            <a:r>
              <a:rPr lang="en-US" sz="1400" dirty="0" smtClean="0">
                <a:solidFill>
                  <a:srgbClr val="5F5F5F"/>
                </a:solidFill>
              </a:rPr>
              <a:t>for information/resources when starting to develop a plan’ </a:t>
            </a:r>
            <a:r>
              <a:rPr lang="en-US" sz="1400" dirty="0" smtClean="0">
                <a:solidFill>
                  <a:srgbClr val="5F5F5F"/>
                </a:solidFill>
              </a:rPr>
              <a:t>(9%).</a:t>
            </a:r>
            <a:endParaRPr lang="en-US" sz="1400" dirty="0">
              <a:solidFill>
                <a:srgbClr val="5F5F5F"/>
              </a:solidFill>
            </a:endParaRPr>
          </a:p>
        </p:txBody>
      </p:sp>
      <p:sp>
        <p:nvSpPr>
          <p:cNvPr id="7" name="Title 6"/>
          <p:cNvSpPr>
            <a:spLocks noGrp="1"/>
          </p:cNvSpPr>
          <p:nvPr>
            <p:ph type="title"/>
          </p:nvPr>
        </p:nvSpPr>
        <p:spPr>
          <a:xfrm>
            <a:off x="594360" y="676656"/>
            <a:ext cx="9006840" cy="571500"/>
          </a:xfrm>
        </p:spPr>
        <p:txBody>
          <a:bodyPr/>
          <a:lstStyle/>
          <a:p>
            <a:pPr eaLnBrk="1" fontAlgn="auto" hangingPunct="1">
              <a:spcAft>
                <a:spcPts val="0"/>
              </a:spcAft>
              <a:defRPr/>
            </a:pPr>
            <a:r>
              <a:rPr lang="en-US" dirty="0" smtClean="0"/>
              <a:t>Two Thirds </a:t>
            </a:r>
            <a:r>
              <a:rPr lang="en-US" dirty="0" smtClean="0"/>
              <a:t>could benefit from </a:t>
            </a:r>
            <a:r>
              <a:rPr lang="en-US" dirty="0" smtClean="0"/>
              <a:t>Information </a:t>
            </a:r>
            <a:r>
              <a:rPr lang="en-US" dirty="0" smtClean="0"/>
              <a:t>surrounding Succession Planning Topics</a:t>
            </a:r>
            <a:endParaRPr lang="en-US"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Q10. </a:t>
            </a:r>
            <a:r>
              <a:rPr lang="en-CA" sz="900" dirty="0" smtClean="0"/>
              <a:t>Do you have a written or formal business succession plan?</a:t>
            </a:r>
            <a:endParaRPr lang="en-US" sz="900" dirty="0" smtClean="0"/>
          </a:p>
          <a:p>
            <a:pPr>
              <a:spcBef>
                <a:spcPts val="63"/>
              </a:spcBef>
            </a:pPr>
            <a:r>
              <a:rPr lang="en-US" sz="900" dirty="0" smtClean="0"/>
              <a:t>Base: </a:t>
            </a:r>
            <a:r>
              <a:rPr lang="en-CA" sz="900" dirty="0" smtClean="0"/>
              <a:t>Sole practitioners/owners</a:t>
            </a:r>
            <a:r>
              <a:rPr lang="en-US" sz="900" dirty="0" smtClean="0"/>
              <a:t>, n=155</a:t>
            </a:r>
          </a:p>
          <a:p>
            <a:pPr>
              <a:spcBef>
                <a:spcPts val="63"/>
              </a:spcBef>
            </a:pPr>
            <a:r>
              <a:rPr lang="en-US" sz="900" dirty="0" smtClean="0"/>
              <a:t>Q13. </a:t>
            </a:r>
            <a:r>
              <a:rPr lang="en-GB" sz="900" dirty="0" smtClean="0"/>
              <a:t>Please indicate why you do not have a  business succession plan</a:t>
            </a:r>
            <a:r>
              <a:rPr lang="en-CA" sz="900" dirty="0" smtClean="0"/>
              <a:t>? </a:t>
            </a:r>
            <a:endParaRPr lang="en-US" sz="900" dirty="0" smtClean="0"/>
          </a:p>
          <a:p>
            <a:pPr>
              <a:spcBef>
                <a:spcPts val="63"/>
              </a:spcBef>
            </a:pPr>
            <a:r>
              <a:rPr lang="en-US" sz="900" dirty="0" smtClean="0"/>
              <a:t>Base: </a:t>
            </a:r>
            <a:r>
              <a:rPr lang="en-CA" sz="900" dirty="0" smtClean="0"/>
              <a:t>Sole practitioners/owners </a:t>
            </a:r>
            <a:r>
              <a:rPr lang="en-CA" sz="900" b="1" u="sng" dirty="0" smtClean="0"/>
              <a:t>without</a:t>
            </a:r>
            <a:r>
              <a:rPr lang="en-CA" sz="900" dirty="0" smtClean="0"/>
              <a:t> a written or formal business succession plan</a:t>
            </a:r>
            <a:r>
              <a:rPr lang="en-US" sz="900" dirty="0" smtClean="0"/>
              <a:t>, n=149</a:t>
            </a:r>
            <a:endParaRPr lang="en-US" sz="900" i="1" dirty="0" smtClean="0"/>
          </a:p>
        </p:txBody>
      </p:sp>
      <p:sp>
        <p:nvSpPr>
          <p:cNvPr id="6" name="Text Placeholder 4"/>
          <p:cNvSpPr>
            <a:spLocks noGrp="1"/>
          </p:cNvSpPr>
          <p:nvPr>
            <p:ph type="body" idx="14"/>
          </p:nvPr>
        </p:nvSpPr>
        <p:spPr>
          <a:xfrm>
            <a:off x="3962400" y="2705100"/>
            <a:ext cx="4572000" cy="251618"/>
          </a:xfrm>
        </p:spPr>
        <p:txBody>
          <a:bodyPr/>
          <a:lstStyle/>
          <a:p>
            <a:pPr algn="ctr"/>
            <a:r>
              <a:rPr lang="en-CA" b="1" dirty="0" smtClean="0"/>
              <a:t>Reason Business Succession Plan is Not Held</a:t>
            </a:r>
          </a:p>
          <a:p>
            <a:pPr algn="ctr"/>
            <a:r>
              <a:rPr lang="en-CA" b="1" i="1" dirty="0" smtClean="0"/>
              <a:t>(Among those who said they do not hold a business succession plan)</a:t>
            </a:r>
            <a:endParaRPr lang="en-US" b="1" i="1" dirty="0"/>
          </a:p>
        </p:txBody>
      </p:sp>
      <p:sp>
        <p:nvSpPr>
          <p:cNvPr id="11" name="Right Brace 10"/>
          <p:cNvSpPr/>
          <p:nvPr/>
        </p:nvSpPr>
        <p:spPr>
          <a:xfrm>
            <a:off x="2895600" y="3505200"/>
            <a:ext cx="152400" cy="1905000"/>
          </a:xfrm>
          <a:prstGeom prst="rightBrace">
            <a:avLst>
              <a:gd name="adj1" fmla="val 81504"/>
              <a:gd name="adj2" fmla="val 49510"/>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3" name="Text Placeholder 4"/>
          <p:cNvSpPr>
            <a:spLocks noGrp="1"/>
          </p:cNvSpPr>
          <p:nvPr>
            <p:ph type="body" idx="14"/>
          </p:nvPr>
        </p:nvSpPr>
        <p:spPr>
          <a:xfrm>
            <a:off x="152400" y="2705100"/>
            <a:ext cx="3733800" cy="251618"/>
          </a:xfrm>
        </p:spPr>
        <p:txBody>
          <a:bodyPr/>
          <a:lstStyle/>
          <a:p>
            <a:pPr algn="ctr"/>
            <a:r>
              <a:rPr lang="en-CA" b="1" dirty="0" smtClean="0"/>
              <a:t>Do you Have Written or Formal </a:t>
            </a:r>
          </a:p>
          <a:p>
            <a:pPr algn="ctr"/>
            <a:r>
              <a:rPr lang="en-CA" b="1" dirty="0" smtClean="0"/>
              <a:t>Business Succession Plan?</a:t>
            </a:r>
            <a:endParaRPr lang="en-US" b="1" dirty="0" smtClean="0"/>
          </a:p>
        </p:txBody>
      </p:sp>
      <p:sp>
        <p:nvSpPr>
          <p:cNvPr id="17" name="TextBox 16"/>
          <p:cNvSpPr txBox="1"/>
          <p:nvPr/>
        </p:nvSpPr>
        <p:spPr>
          <a:xfrm>
            <a:off x="8077200" y="4191000"/>
            <a:ext cx="762000" cy="430887"/>
          </a:xfrm>
          <a:prstGeom prst="rect">
            <a:avLst/>
          </a:prstGeom>
          <a:noFill/>
        </p:spPr>
        <p:txBody>
          <a:bodyPr wrap="square" rtlCol="0">
            <a:spAutoFit/>
          </a:bodyPr>
          <a:lstStyle/>
          <a:p>
            <a:pPr algn="ctr"/>
            <a:r>
              <a:rPr lang="en-CA" sz="1100" dirty="0" smtClean="0"/>
              <a:t>NET</a:t>
            </a:r>
          </a:p>
          <a:p>
            <a:pPr algn="ctr"/>
            <a:r>
              <a:rPr lang="en-CA" sz="1100" dirty="0" smtClean="0"/>
              <a:t>68%</a:t>
            </a:r>
            <a:endParaRPr lang="en-US" sz="1100" dirty="0"/>
          </a:p>
        </p:txBody>
      </p:sp>
      <p:sp>
        <p:nvSpPr>
          <p:cNvPr id="14" name="Rectangle 13"/>
          <p:cNvSpPr/>
          <p:nvPr/>
        </p:nvSpPr>
        <p:spPr>
          <a:xfrm>
            <a:off x="3352800" y="4943473"/>
            <a:ext cx="4724400" cy="58521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a:stCxn id="14" idx="3"/>
          </p:cNvCxnSpPr>
          <p:nvPr/>
        </p:nvCxnSpPr>
        <p:spPr>
          <a:xfrm flipV="1">
            <a:off x="8077200" y="4714876"/>
            <a:ext cx="297624" cy="5212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352800" y="3190875"/>
            <a:ext cx="4724400" cy="11704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6" idx="3"/>
          </p:cNvCxnSpPr>
          <p:nvPr/>
        </p:nvCxnSpPr>
        <p:spPr>
          <a:xfrm>
            <a:off x="8077200" y="3776091"/>
            <a:ext cx="304800" cy="361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hart 52"/>
          <p:cNvGraphicFramePr/>
          <p:nvPr/>
        </p:nvGraphicFramePr>
        <p:xfrm>
          <a:off x="2590800" y="2895600"/>
          <a:ext cx="40386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Although a higher proportion of Sole Practitioners have a business continuity plan </a:t>
            </a:r>
            <a:r>
              <a:rPr lang="en-US" sz="1400" dirty="0" smtClean="0">
                <a:solidFill>
                  <a:srgbClr val="5F5F5F"/>
                </a:solidFill>
              </a:rPr>
              <a:t>(15%) </a:t>
            </a:r>
            <a:r>
              <a:rPr lang="en-US" sz="1400" dirty="0" smtClean="0">
                <a:solidFill>
                  <a:srgbClr val="5F5F5F"/>
                </a:solidFill>
              </a:rPr>
              <a:t>than they do a business succession plan </a:t>
            </a:r>
            <a:r>
              <a:rPr lang="en-US" sz="1400" dirty="0" smtClean="0">
                <a:solidFill>
                  <a:srgbClr val="5F5F5F"/>
                </a:solidFill>
              </a:rPr>
              <a:t>(4%), </a:t>
            </a:r>
            <a:r>
              <a:rPr lang="en-US" sz="1400" dirty="0" smtClean="0">
                <a:solidFill>
                  <a:srgbClr val="5F5F5F"/>
                </a:solidFill>
              </a:rPr>
              <a:t>the numbers are still relatively low.</a:t>
            </a:r>
          </a:p>
        </p:txBody>
      </p:sp>
      <p:sp>
        <p:nvSpPr>
          <p:cNvPr id="7" name="Title 6"/>
          <p:cNvSpPr>
            <a:spLocks noGrp="1"/>
          </p:cNvSpPr>
          <p:nvPr>
            <p:ph type="title"/>
          </p:nvPr>
        </p:nvSpPr>
        <p:spPr/>
        <p:txBody>
          <a:bodyPr/>
          <a:lstStyle/>
          <a:p>
            <a:pPr eaLnBrk="1" fontAlgn="auto" hangingPunct="1">
              <a:spcAft>
                <a:spcPts val="0"/>
              </a:spcAft>
              <a:defRPr/>
            </a:pPr>
            <a:r>
              <a:rPr lang="en-US" dirty="0" smtClean="0"/>
              <a:t>Relatively Few Sole Practitioners have a Written or Formal Business Continuity Plan</a:t>
            </a:r>
            <a:endParaRPr lang="en-US" dirty="0"/>
          </a:p>
        </p:txBody>
      </p:sp>
      <p:sp>
        <p:nvSpPr>
          <p:cNvPr id="54" name="Text Placeholder 4"/>
          <p:cNvSpPr>
            <a:spLocks noGrp="1"/>
          </p:cNvSpPr>
          <p:nvPr>
            <p:ph type="body" idx="14"/>
          </p:nvPr>
        </p:nvSpPr>
        <p:spPr>
          <a:xfrm>
            <a:off x="2924175" y="2647950"/>
            <a:ext cx="3733800" cy="251618"/>
          </a:xfrm>
        </p:spPr>
        <p:txBody>
          <a:bodyPr/>
          <a:lstStyle/>
          <a:p>
            <a:pPr algn="ctr"/>
            <a:r>
              <a:rPr lang="en-CA" b="1" dirty="0" smtClean="0"/>
              <a:t>Do you have a Written or Formal </a:t>
            </a:r>
          </a:p>
          <a:p>
            <a:pPr algn="ctr"/>
            <a:r>
              <a:rPr lang="en-CA" b="1" dirty="0" smtClean="0"/>
              <a:t>Business Continuity Plan?</a:t>
            </a:r>
            <a:endParaRPr lang="en-US" b="1" dirty="0" smtClean="0"/>
          </a:p>
        </p:txBody>
      </p:sp>
      <p:sp>
        <p:nvSpPr>
          <p:cNvPr id="12" name="Text Placeholder 21"/>
          <p:cNvSpPr>
            <a:spLocks noGrp="1"/>
          </p:cNvSpPr>
          <p:nvPr>
            <p:ph type="body" idx="17"/>
          </p:nvPr>
        </p:nvSpPr>
        <p:spPr>
          <a:xfrm>
            <a:off x="593724" y="6324600"/>
            <a:ext cx="8550276" cy="365125"/>
          </a:xfrm>
        </p:spPr>
        <p:txBody>
          <a:bodyPr/>
          <a:lstStyle/>
          <a:p>
            <a:pPr>
              <a:spcBef>
                <a:spcPts val="63"/>
              </a:spcBef>
            </a:pPr>
            <a:r>
              <a:rPr lang="en-US" sz="900" dirty="0" smtClean="0"/>
              <a:t>Q14. </a:t>
            </a:r>
            <a:r>
              <a:rPr lang="en-CA" sz="900" dirty="0" smtClean="0"/>
              <a:t> Do you have a written or formal business continuity plan to ensure continuity of service to your clients in the event that you are unable to do so (e.g. through illness or otherwise)?</a:t>
            </a:r>
            <a:endParaRPr lang="en-US" sz="900" dirty="0" smtClean="0"/>
          </a:p>
          <a:p>
            <a:pPr>
              <a:spcBef>
                <a:spcPts val="63"/>
              </a:spcBef>
            </a:pPr>
            <a:r>
              <a:rPr lang="en-US" sz="900" dirty="0" smtClean="0"/>
              <a:t>Base: </a:t>
            </a:r>
            <a:r>
              <a:rPr lang="en-CA" sz="900" dirty="0" smtClean="0"/>
              <a:t>Sole practitioners/owners</a:t>
            </a:r>
            <a:r>
              <a:rPr lang="en-US" sz="900" dirty="0" smtClean="0"/>
              <a:t>, n=155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Two-thirds (66%) </a:t>
            </a:r>
            <a:r>
              <a:rPr lang="en-US" sz="1400" dirty="0" smtClean="0">
                <a:solidFill>
                  <a:srgbClr val="5F5F5F"/>
                </a:solidFill>
              </a:rPr>
              <a:t>of Sole Practitioners have not sought advice from any source on business succession and continuity planning topics.</a:t>
            </a:r>
          </a:p>
          <a:p>
            <a:pPr marL="177800" indent="-177800">
              <a:buClr>
                <a:schemeClr val="bg2"/>
              </a:buClr>
              <a:buFont typeface="Arial" pitchFamily="34" charset="0"/>
              <a:buChar char="•"/>
            </a:pPr>
            <a:r>
              <a:rPr lang="en-US" sz="1400" dirty="0" smtClean="0">
                <a:solidFill>
                  <a:srgbClr val="5F5F5F"/>
                </a:solidFill>
              </a:rPr>
              <a:t>However, </a:t>
            </a:r>
            <a:r>
              <a:rPr lang="en-US" sz="1400" dirty="0" smtClean="0">
                <a:solidFill>
                  <a:srgbClr val="5F5F5F"/>
                </a:solidFill>
              </a:rPr>
              <a:t>Sole Practitioners who did </a:t>
            </a:r>
            <a:r>
              <a:rPr lang="en-US" sz="1400" dirty="0" smtClean="0">
                <a:solidFill>
                  <a:srgbClr val="5F5F5F"/>
                </a:solidFill>
              </a:rPr>
              <a:t>seek advice </a:t>
            </a:r>
            <a:r>
              <a:rPr lang="en-US" sz="1400" dirty="0" smtClean="0">
                <a:solidFill>
                  <a:srgbClr val="5F5F5F"/>
                </a:solidFill>
              </a:rPr>
              <a:t>went to </a:t>
            </a:r>
            <a:r>
              <a:rPr lang="en-US" sz="1400" dirty="0" smtClean="0">
                <a:solidFill>
                  <a:srgbClr val="5F5F5F"/>
                </a:solidFill>
              </a:rPr>
              <a:t>the HKICPA to </a:t>
            </a:r>
            <a:r>
              <a:rPr lang="en-US" sz="1400" dirty="0" smtClean="0">
                <a:solidFill>
                  <a:srgbClr val="5F5F5F"/>
                </a:solidFill>
              </a:rPr>
              <a:t>obtain </a:t>
            </a:r>
            <a:r>
              <a:rPr lang="en-US" sz="1400" dirty="0" smtClean="0">
                <a:solidFill>
                  <a:srgbClr val="5F5F5F"/>
                </a:solidFill>
              </a:rPr>
              <a:t>information as opposed to going to another third-party source.</a:t>
            </a:r>
          </a:p>
          <a:p>
            <a:pPr marL="177800" indent="-177800">
              <a:buClr>
                <a:schemeClr val="bg2"/>
              </a:buClr>
              <a:buFont typeface="Arial" pitchFamily="34" charset="0"/>
              <a:buChar char="•"/>
            </a:pPr>
            <a:r>
              <a:rPr lang="en-US" sz="1400" dirty="0" smtClean="0">
                <a:solidFill>
                  <a:srgbClr val="5F5F5F"/>
                </a:solidFill>
              </a:rPr>
              <a:t>Among Sole Practitioners who sought advice through the HKICPA, nine-in-ten (90%) were satisfied with the advice they received.</a:t>
            </a:r>
            <a:r>
              <a:rPr lang="en-US" sz="1400" dirty="0" smtClean="0">
                <a:solidFill>
                  <a:srgbClr val="5F5F5F"/>
                </a:solidFill>
              </a:rPr>
              <a:t> </a:t>
            </a:r>
            <a:endParaRPr lang="en-US" sz="1400" dirty="0" smtClean="0">
              <a:solidFill>
                <a:srgbClr val="5F5F5F"/>
              </a:solidFill>
            </a:endParaRPr>
          </a:p>
        </p:txBody>
      </p:sp>
      <p:sp>
        <p:nvSpPr>
          <p:cNvPr id="7" name="Title 6"/>
          <p:cNvSpPr>
            <a:spLocks noGrp="1"/>
          </p:cNvSpPr>
          <p:nvPr>
            <p:ph type="title"/>
          </p:nvPr>
        </p:nvSpPr>
        <p:spPr>
          <a:xfrm>
            <a:off x="594360" y="676656"/>
            <a:ext cx="8397240" cy="571500"/>
          </a:xfrm>
        </p:spPr>
        <p:txBody>
          <a:bodyPr/>
          <a:lstStyle/>
          <a:p>
            <a:pPr eaLnBrk="1" fontAlgn="auto" hangingPunct="1">
              <a:spcAft>
                <a:spcPts val="0"/>
              </a:spcAft>
              <a:defRPr/>
            </a:pPr>
            <a:r>
              <a:rPr lang="en-US" dirty="0" smtClean="0"/>
              <a:t>Majority of </a:t>
            </a:r>
            <a:r>
              <a:rPr lang="en-US" dirty="0" smtClean="0"/>
              <a:t>HKICPA </a:t>
            </a:r>
            <a:r>
              <a:rPr lang="en-US" dirty="0" smtClean="0"/>
              <a:t>Sole Practitioners have not sought Advice on Succession </a:t>
            </a:r>
            <a:r>
              <a:rPr lang="en-US" dirty="0" smtClean="0"/>
              <a:t>Planning</a:t>
            </a:r>
            <a:endParaRPr lang="en-US"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Q16a. </a:t>
            </a:r>
            <a:r>
              <a:rPr lang="en-GB" sz="900" dirty="0" smtClean="0"/>
              <a:t>From which sources, if any, have you sought advice on business succession and continuity planning topics? </a:t>
            </a:r>
            <a:endParaRPr lang="en-US" sz="900" dirty="0" smtClean="0"/>
          </a:p>
          <a:p>
            <a:pPr>
              <a:spcBef>
                <a:spcPts val="63"/>
              </a:spcBef>
            </a:pPr>
            <a:r>
              <a:rPr lang="en-US" sz="900" dirty="0" smtClean="0"/>
              <a:t>Base: </a:t>
            </a:r>
            <a:r>
              <a:rPr lang="en-CA" sz="900" dirty="0" smtClean="0"/>
              <a:t>Sole practitioners/owners</a:t>
            </a:r>
            <a:r>
              <a:rPr lang="en-US" sz="900" dirty="0" smtClean="0"/>
              <a:t>, n=155</a:t>
            </a:r>
          </a:p>
          <a:p>
            <a:pPr>
              <a:spcBef>
                <a:spcPts val="63"/>
              </a:spcBef>
            </a:pPr>
            <a:r>
              <a:rPr lang="en-US" sz="900" dirty="0" smtClean="0"/>
              <a:t>Q16b. How satisfied were you with the advice you received on business succession/continuity planning?</a:t>
            </a:r>
          </a:p>
          <a:p>
            <a:pPr>
              <a:spcBef>
                <a:spcPts val="63"/>
              </a:spcBef>
            </a:pPr>
            <a:r>
              <a:rPr lang="en-US" sz="900" dirty="0" smtClean="0"/>
              <a:t>Base: Sole practitioners/owners who have sought advice on business succession planning through the Hong Kong Institute of Certified Public Accountants, n=41</a:t>
            </a:r>
          </a:p>
        </p:txBody>
      </p:sp>
      <p:sp>
        <p:nvSpPr>
          <p:cNvPr id="6" name="Text Placeholder 4"/>
          <p:cNvSpPr>
            <a:spLocks noGrp="1"/>
          </p:cNvSpPr>
          <p:nvPr>
            <p:ph type="body" idx="14"/>
          </p:nvPr>
        </p:nvSpPr>
        <p:spPr>
          <a:xfrm>
            <a:off x="762000" y="2703116"/>
            <a:ext cx="3733800" cy="251618"/>
          </a:xfrm>
        </p:spPr>
        <p:txBody>
          <a:bodyPr/>
          <a:lstStyle/>
          <a:p>
            <a:pPr algn="ctr"/>
            <a:r>
              <a:rPr lang="en-CA" b="1" dirty="0" smtClean="0"/>
              <a:t>Sources Accessed to Seek Advice on Business Succession and Continuity Planning Topics</a:t>
            </a:r>
            <a:endParaRPr lang="en-US" b="1" dirty="0"/>
          </a:p>
        </p:txBody>
      </p:sp>
      <p:graphicFrame>
        <p:nvGraphicFramePr>
          <p:cNvPr id="11" name="Chart 10"/>
          <p:cNvGraphicFramePr/>
          <p:nvPr/>
        </p:nvGraphicFramePr>
        <p:xfrm>
          <a:off x="533400" y="3200400"/>
          <a:ext cx="40386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p:cNvSpPr>
            <a:spLocks noGrp="1"/>
          </p:cNvSpPr>
          <p:nvPr>
            <p:ph type="body" idx="14"/>
          </p:nvPr>
        </p:nvSpPr>
        <p:spPr>
          <a:xfrm>
            <a:off x="4419600" y="2703116"/>
            <a:ext cx="4572000" cy="251618"/>
          </a:xfrm>
        </p:spPr>
        <p:txBody>
          <a:bodyPr/>
          <a:lstStyle/>
          <a:p>
            <a:pPr algn="ctr"/>
            <a:r>
              <a:rPr lang="en-CA" b="1" dirty="0" smtClean="0"/>
              <a:t>Satisfaction with Advice on Business Succession and </a:t>
            </a:r>
          </a:p>
          <a:p>
            <a:pPr algn="ctr"/>
            <a:r>
              <a:rPr lang="en-CA" b="1" dirty="0" smtClean="0"/>
              <a:t>Continuity from Hong Kong Institute of CPAs</a:t>
            </a:r>
            <a:endParaRPr lang="en-US" b="1" dirty="0"/>
          </a:p>
        </p:txBody>
      </p:sp>
      <p:sp>
        <p:nvSpPr>
          <p:cNvPr id="9" name="Right Arrow 8"/>
          <p:cNvSpPr/>
          <p:nvPr/>
        </p:nvSpPr>
        <p:spPr>
          <a:xfrm>
            <a:off x="4267200" y="3429000"/>
            <a:ext cx="540000" cy="45720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Brace 11"/>
          <p:cNvSpPr/>
          <p:nvPr/>
        </p:nvSpPr>
        <p:spPr>
          <a:xfrm>
            <a:off x="8305800" y="3362325"/>
            <a:ext cx="152400" cy="609600"/>
          </a:xfrm>
          <a:prstGeom prst="rightBrace">
            <a:avLst>
              <a:gd name="adj1" fmla="val 81504"/>
              <a:gd name="adj2" fmla="val 49510"/>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3" name="TextBox 12"/>
          <p:cNvSpPr txBox="1"/>
          <p:nvPr/>
        </p:nvSpPr>
        <p:spPr>
          <a:xfrm>
            <a:off x="8396287" y="3448050"/>
            <a:ext cx="685800" cy="430887"/>
          </a:xfrm>
          <a:prstGeom prst="rect">
            <a:avLst/>
          </a:prstGeom>
          <a:noFill/>
        </p:spPr>
        <p:txBody>
          <a:bodyPr wrap="square" rtlCol="0">
            <a:spAutoFit/>
          </a:bodyPr>
          <a:lstStyle/>
          <a:p>
            <a:pPr algn="ctr"/>
            <a:r>
              <a:rPr lang="en-CA" sz="1100" dirty="0" smtClean="0"/>
              <a:t>90% Satisfied</a:t>
            </a:r>
            <a:endParaRPr lang="en-US" sz="1100" dirty="0"/>
          </a:p>
        </p:txBody>
      </p:sp>
      <p:graphicFrame>
        <p:nvGraphicFramePr>
          <p:cNvPr id="14" name="Chart 13"/>
          <p:cNvGraphicFramePr/>
          <p:nvPr/>
        </p:nvGraphicFramePr>
        <p:xfrm>
          <a:off x="1371600" y="3124200"/>
          <a:ext cx="7467600" cy="1600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257800" y="6019800"/>
            <a:ext cx="2686200" cy="36195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Chart 13"/>
          <p:cNvGraphicFramePr/>
          <p:nvPr/>
        </p:nvGraphicFramePr>
        <p:xfrm>
          <a:off x="228600" y="2590800"/>
          <a:ext cx="8305800"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8001000" y="1981200"/>
            <a:ext cx="685800" cy="398693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13" name="Table 12"/>
          <p:cNvGraphicFramePr>
            <a:graphicFrameLocks noGrp="1"/>
          </p:cNvGraphicFramePr>
          <p:nvPr/>
        </p:nvGraphicFramePr>
        <p:xfrm>
          <a:off x="8001000" y="2667000"/>
          <a:ext cx="685800" cy="3363820"/>
        </p:xfrm>
        <a:graphic>
          <a:graphicData uri="http://schemas.openxmlformats.org/drawingml/2006/table">
            <a:tbl>
              <a:tblPr firstRow="1" bandRow="1">
                <a:tableStyleId>{5C22544A-7EE6-4342-B048-85BDC9FD1C3A}</a:tableStyleId>
              </a:tblPr>
              <a:tblGrid>
                <a:gridCol w="685800"/>
              </a:tblGrid>
              <a:tr h="336382">
                <a:tc>
                  <a:txBody>
                    <a:bodyPr/>
                    <a:lstStyle/>
                    <a:p>
                      <a:pPr algn="ctr" fontAlgn="b"/>
                      <a:r>
                        <a:rPr lang="en-US" sz="1200" b="0" i="0" u="none" strike="noStrike" dirty="0">
                          <a:solidFill>
                            <a:srgbClr val="000000"/>
                          </a:solidFill>
                          <a:latin typeface="Calibri"/>
                        </a:rPr>
                        <a:t>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6382">
                <a:tc>
                  <a:txBody>
                    <a:bodyPr/>
                    <a:lstStyle/>
                    <a:p>
                      <a:pPr algn="ctr" fontAlgn="b"/>
                      <a:r>
                        <a:rPr lang="en-US" sz="1200" b="0" i="0" u="none" strike="noStrike">
                          <a:solidFill>
                            <a:srgbClr val="000000"/>
                          </a:solidFill>
                          <a:latin typeface="Calibri"/>
                        </a:rPr>
                        <a:t>52%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36382">
                <a:tc>
                  <a:txBody>
                    <a:bodyPr/>
                    <a:lstStyle/>
                    <a:p>
                      <a:pPr algn="ctr" fontAlgn="b"/>
                      <a:r>
                        <a:rPr lang="en-US" sz="1200" b="0" i="0" u="none" strike="noStrike">
                          <a:solidFill>
                            <a:srgbClr val="000000"/>
                          </a:solidFill>
                          <a:latin typeface="Calibri"/>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6382">
                <a:tc>
                  <a:txBody>
                    <a:bodyPr/>
                    <a:lstStyle/>
                    <a:p>
                      <a:pPr algn="ctr" fontAlgn="b"/>
                      <a:r>
                        <a:rPr lang="en-US" sz="1200" b="0" i="0" u="none" strike="noStrike">
                          <a:solidFill>
                            <a:srgbClr val="000000"/>
                          </a:solidFill>
                          <a:latin typeface="Calibri"/>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6382">
                <a:tc>
                  <a:txBody>
                    <a:bodyPr/>
                    <a:lstStyle/>
                    <a:p>
                      <a:pPr algn="ctr" fontAlgn="b"/>
                      <a:r>
                        <a:rPr lang="en-US" sz="1200" b="0" i="0" u="none" strike="noStrike">
                          <a:solidFill>
                            <a:srgbClr val="000000"/>
                          </a:solidFill>
                          <a:latin typeface="Calibri"/>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6382">
                <a:tc>
                  <a:txBody>
                    <a:bodyPr/>
                    <a:lstStyle/>
                    <a:p>
                      <a:pPr algn="ctr" fontAlgn="b"/>
                      <a:r>
                        <a:rPr lang="en-US" sz="1200" b="0" i="0" u="none" strike="noStrike">
                          <a:solidFill>
                            <a:srgbClr val="000000"/>
                          </a:solidFill>
                          <a:latin typeface="Calibri"/>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6382">
                <a:tc>
                  <a:txBody>
                    <a:bodyPr/>
                    <a:lstStyle/>
                    <a:p>
                      <a:pPr algn="ctr" fontAlgn="b"/>
                      <a:r>
                        <a:rPr lang="en-US" sz="1200" b="0" i="0" u="none" strike="noStrike">
                          <a:solidFill>
                            <a:srgbClr val="000000"/>
                          </a:solidFill>
                          <a:latin typeface="Calibri"/>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6382">
                <a:tc>
                  <a:txBody>
                    <a:bodyPr/>
                    <a:lstStyle/>
                    <a:p>
                      <a:pPr algn="ctr" fontAlgn="b"/>
                      <a:r>
                        <a:rPr lang="en-US" sz="1200" b="0" i="0" u="none" strike="noStrike">
                          <a:solidFill>
                            <a:srgbClr val="000000"/>
                          </a:solidFill>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6382">
                <a:tc>
                  <a:txBody>
                    <a:bodyPr/>
                    <a:lstStyle/>
                    <a:p>
                      <a:pPr algn="ctr" fontAlgn="b"/>
                      <a:r>
                        <a:rPr lang="en-US" sz="1200" b="0" i="0" u="none" strike="noStrike">
                          <a:solidFill>
                            <a:srgbClr val="000000"/>
                          </a:solidFill>
                          <a:latin typeface="Calibri"/>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6382">
                <a:tc>
                  <a:txBody>
                    <a:bodyPr/>
                    <a:lstStyle/>
                    <a:p>
                      <a:pPr algn="ctr" fontAlgn="b"/>
                      <a:r>
                        <a:rPr lang="en-US" sz="1200" b="0" i="0" u="none" strike="noStrike" dirty="0">
                          <a:solidFill>
                            <a:srgbClr val="000000"/>
                          </a:solidFill>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 Placeholder 3"/>
          <p:cNvSpPr>
            <a:spLocks noGrp="1"/>
          </p:cNvSpPr>
          <p:nvPr>
            <p:ph type="body" idx="13"/>
          </p:nvPr>
        </p:nvSpPr>
        <p:spPr>
          <a:xfrm>
            <a:off x="594360" y="1280160"/>
            <a:ext cx="8160322" cy="548640"/>
          </a:xfrm>
        </p:spPr>
        <p:txBody>
          <a:bodyPr/>
          <a:lstStyle/>
          <a:p>
            <a:pPr marL="177800" indent="-177800">
              <a:buClr>
                <a:schemeClr val="bg2"/>
              </a:buClr>
              <a:buFont typeface="Arial" pitchFamily="34" charset="0"/>
              <a:buChar char="•"/>
            </a:pPr>
            <a:r>
              <a:rPr lang="en-US" sz="1400" dirty="0" smtClean="0">
                <a:solidFill>
                  <a:srgbClr val="5F5F5F"/>
                </a:solidFill>
              </a:rPr>
              <a:t>As far as content inclusion in a business succession or continuity plan, </a:t>
            </a:r>
            <a:r>
              <a:rPr lang="en-US" sz="1400" dirty="0" smtClean="0">
                <a:solidFill>
                  <a:srgbClr val="5F5F5F"/>
                </a:solidFill>
              </a:rPr>
              <a:t>about </a:t>
            </a:r>
            <a:r>
              <a:rPr lang="en-US" sz="1400" dirty="0" smtClean="0">
                <a:solidFill>
                  <a:srgbClr val="5F5F5F"/>
                </a:solidFill>
              </a:rPr>
              <a:t>half of Sole Practitioners think it is very or extremely important to have the following addressed: </a:t>
            </a:r>
            <a:r>
              <a:rPr lang="en-US" sz="1400" dirty="0" smtClean="0">
                <a:solidFill>
                  <a:srgbClr val="5F5F5F"/>
                </a:solidFill>
              </a:rPr>
              <a:t>‘Communication of succession plan or elements thereof to key staff members’, ‘Client </a:t>
            </a:r>
            <a:r>
              <a:rPr lang="en-US" sz="1400" dirty="0" smtClean="0">
                <a:solidFill>
                  <a:srgbClr val="5F5F5F"/>
                </a:solidFill>
              </a:rPr>
              <a:t>retention plan in the event of succession’, </a:t>
            </a:r>
            <a:r>
              <a:rPr lang="en-US" sz="1400" dirty="0" smtClean="0">
                <a:solidFill>
                  <a:srgbClr val="5F5F5F"/>
                </a:solidFill>
              </a:rPr>
              <a:t>‘Plan for identification of high </a:t>
            </a:r>
            <a:r>
              <a:rPr lang="en-US" sz="1400" dirty="0" err="1" smtClean="0">
                <a:solidFill>
                  <a:srgbClr val="5F5F5F"/>
                </a:solidFill>
              </a:rPr>
              <a:t>calibre</a:t>
            </a:r>
            <a:r>
              <a:rPr lang="en-US" sz="1400" dirty="0" smtClean="0">
                <a:solidFill>
                  <a:srgbClr val="5F5F5F"/>
                </a:solidFill>
              </a:rPr>
              <a:t>, prospective partners’ and ‘</a:t>
            </a:r>
            <a:r>
              <a:rPr lang="en-US" sz="1400" dirty="0" smtClean="0">
                <a:solidFill>
                  <a:srgbClr val="5F5F5F"/>
                </a:solidFill>
              </a:rPr>
              <a:t>Succession issues to be dealt with in the </a:t>
            </a:r>
            <a:r>
              <a:rPr lang="en-US" sz="1400" dirty="0" smtClean="0">
                <a:solidFill>
                  <a:srgbClr val="5F5F5F"/>
                </a:solidFill>
              </a:rPr>
              <a:t>    </a:t>
            </a:r>
          </a:p>
          <a:p>
            <a:pPr marL="177800" indent="-177800">
              <a:buClr>
                <a:schemeClr val="bg2"/>
              </a:buClr>
            </a:pPr>
            <a:r>
              <a:rPr lang="en-US" sz="1400" dirty="0" smtClean="0">
                <a:solidFill>
                  <a:srgbClr val="5F5F5F"/>
                </a:solidFill>
              </a:rPr>
              <a:t>	</a:t>
            </a:r>
            <a:r>
              <a:rPr lang="en-US" sz="1400" dirty="0" smtClean="0">
                <a:solidFill>
                  <a:srgbClr val="5F5F5F"/>
                </a:solidFill>
              </a:rPr>
              <a:t>event </a:t>
            </a:r>
            <a:r>
              <a:rPr lang="en-US" sz="1400" dirty="0" smtClean="0">
                <a:solidFill>
                  <a:srgbClr val="5F5F5F"/>
                </a:solidFill>
              </a:rPr>
              <a:t>of incapacity or </a:t>
            </a:r>
            <a:r>
              <a:rPr lang="en-US" sz="1400" dirty="0" smtClean="0">
                <a:solidFill>
                  <a:srgbClr val="5F5F5F"/>
                </a:solidFill>
              </a:rPr>
              <a:t>death.’</a:t>
            </a:r>
            <a:endParaRPr lang="en-US" sz="1400" dirty="0">
              <a:solidFill>
                <a:srgbClr val="5F5F5F"/>
              </a:solidFill>
            </a:endParaRPr>
          </a:p>
        </p:txBody>
      </p:sp>
      <p:sp>
        <p:nvSpPr>
          <p:cNvPr id="7" name="Title 6"/>
          <p:cNvSpPr>
            <a:spLocks noGrp="1"/>
          </p:cNvSpPr>
          <p:nvPr>
            <p:ph type="title"/>
          </p:nvPr>
        </p:nvSpPr>
        <p:spPr>
          <a:xfrm>
            <a:off x="594360" y="676656"/>
            <a:ext cx="8549640" cy="571500"/>
          </a:xfrm>
        </p:spPr>
        <p:txBody>
          <a:bodyPr/>
          <a:lstStyle/>
          <a:p>
            <a:pPr>
              <a:defRPr/>
            </a:pPr>
            <a:r>
              <a:rPr lang="en-US" dirty="0" smtClean="0"/>
              <a:t>Communication, Client Retention, Talent and Continuity Viewed as Most Important</a:t>
            </a:r>
            <a:endParaRPr lang="en-US"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Q17a. </a:t>
            </a:r>
            <a:r>
              <a:rPr lang="en-CA" sz="900" dirty="0" smtClean="0"/>
              <a:t>How important do you believe it would it be to have the following items addressed in your firm’s succession or continuity plan?</a:t>
            </a:r>
            <a:endParaRPr lang="en-US" sz="900" dirty="0" smtClean="0"/>
          </a:p>
          <a:p>
            <a:pPr>
              <a:spcBef>
                <a:spcPts val="63"/>
              </a:spcBef>
            </a:pPr>
            <a:r>
              <a:rPr lang="en-US" sz="900" dirty="0" smtClean="0"/>
              <a:t>Base: </a:t>
            </a:r>
            <a:r>
              <a:rPr lang="en-CA" sz="900" dirty="0" smtClean="0"/>
              <a:t>Sole practitioners/owners</a:t>
            </a:r>
            <a:r>
              <a:rPr lang="en-US" sz="900" dirty="0" smtClean="0"/>
              <a:t>, n=155</a:t>
            </a:r>
          </a:p>
        </p:txBody>
      </p:sp>
      <p:sp>
        <p:nvSpPr>
          <p:cNvPr id="6" name="Text Placeholder 4"/>
          <p:cNvSpPr>
            <a:spLocks noGrp="1"/>
          </p:cNvSpPr>
          <p:nvPr>
            <p:ph type="body" idx="14"/>
          </p:nvPr>
        </p:nvSpPr>
        <p:spPr>
          <a:xfrm>
            <a:off x="2514600" y="2339182"/>
            <a:ext cx="4572000" cy="251618"/>
          </a:xfrm>
        </p:spPr>
        <p:txBody>
          <a:bodyPr/>
          <a:lstStyle/>
          <a:p>
            <a:pPr algn="ctr"/>
            <a:r>
              <a:rPr lang="en-CA" b="1" dirty="0" smtClean="0"/>
              <a:t>Importance of Items to be Addressed in Firm’s Succession or Continuity Plan</a:t>
            </a:r>
            <a:endParaRPr lang="en-US" b="1" dirty="0"/>
          </a:p>
        </p:txBody>
      </p:sp>
      <p:sp>
        <p:nvSpPr>
          <p:cNvPr id="15" name="TextBox 14"/>
          <p:cNvSpPr txBox="1"/>
          <p:nvPr/>
        </p:nvSpPr>
        <p:spPr>
          <a:xfrm>
            <a:off x="7905750" y="1933575"/>
            <a:ext cx="864000" cy="830997"/>
          </a:xfrm>
          <a:prstGeom prst="rect">
            <a:avLst/>
          </a:prstGeom>
          <a:noFill/>
        </p:spPr>
        <p:txBody>
          <a:bodyPr wrap="square" rtlCol="0">
            <a:spAutoFit/>
          </a:bodyPr>
          <a:lstStyle/>
          <a:p>
            <a:pPr algn="ctr"/>
            <a:r>
              <a:rPr lang="en-US" sz="1200" dirty="0" smtClean="0"/>
              <a:t>Very/ Extremely Important</a:t>
            </a:r>
          </a:p>
          <a:p>
            <a:pPr algn="ctr"/>
            <a:r>
              <a:rPr lang="en-US" sz="1200" dirty="0" smtClean="0"/>
              <a:t>(net)</a:t>
            </a:r>
            <a:endParaRPr lang="en-US" sz="1200" dirty="0"/>
          </a:p>
        </p:txBody>
      </p:sp>
      <p:cxnSp>
        <p:nvCxnSpPr>
          <p:cNvPr id="22" name="Straight Connector 21"/>
          <p:cNvCxnSpPr/>
          <p:nvPr/>
        </p:nvCxnSpPr>
        <p:spPr>
          <a:xfrm>
            <a:off x="7924800" y="6381750"/>
            <a:ext cx="360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8286750" y="6162675"/>
            <a:ext cx="0" cy="21600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609600" y="2514600"/>
          <a:ext cx="8001000" cy="39623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7482840" cy="777240"/>
          </a:xfrm>
        </p:spPr>
        <p:txBody>
          <a:bodyPr/>
          <a:lstStyle/>
          <a:p>
            <a:pPr marL="177800" indent="-177800">
              <a:buClr>
                <a:schemeClr val="bg2"/>
              </a:buClr>
              <a:buFont typeface="Arial" pitchFamily="34" charset="0"/>
              <a:buChar char="•"/>
            </a:pPr>
            <a:r>
              <a:rPr lang="en-US" sz="1400" dirty="0" smtClean="0">
                <a:solidFill>
                  <a:srgbClr val="5F5F5F"/>
                </a:solidFill>
              </a:rPr>
              <a:t>The top six pieces of information deemed most useful by Sole Practitioners can be categorized into two main themes: Internal and External related </a:t>
            </a:r>
            <a:r>
              <a:rPr lang="en-US" sz="1400" dirty="0" smtClean="0">
                <a:solidFill>
                  <a:srgbClr val="5F5F5F"/>
                </a:solidFill>
              </a:rPr>
              <a:t>information.</a:t>
            </a:r>
          </a:p>
          <a:p>
            <a:pPr marL="177800" indent="-177800">
              <a:buClr>
                <a:schemeClr val="bg2"/>
              </a:buClr>
              <a:buFont typeface="Arial" pitchFamily="34" charset="0"/>
              <a:buChar char="•"/>
            </a:pPr>
            <a:r>
              <a:rPr lang="en-US" sz="1400" dirty="0" smtClean="0">
                <a:solidFill>
                  <a:srgbClr val="5F5F5F"/>
                </a:solidFill>
              </a:rPr>
              <a:t>Internal information focuses on succession planning, continuity planning and developing a successor within the firm, while external-related information focuses on actually valuing and selling the firm.</a:t>
            </a:r>
            <a:endParaRPr lang="en-US" sz="1400" dirty="0">
              <a:solidFill>
                <a:srgbClr val="5F5F5F"/>
              </a:solidFill>
            </a:endParaRPr>
          </a:p>
        </p:txBody>
      </p:sp>
      <p:sp>
        <p:nvSpPr>
          <p:cNvPr id="7" name="Title 6"/>
          <p:cNvSpPr>
            <a:spLocks noGrp="1"/>
          </p:cNvSpPr>
          <p:nvPr>
            <p:ph type="title"/>
          </p:nvPr>
        </p:nvSpPr>
        <p:spPr>
          <a:xfrm>
            <a:off x="594360" y="676656"/>
            <a:ext cx="8397240" cy="571500"/>
          </a:xfrm>
        </p:spPr>
        <p:txBody>
          <a:bodyPr/>
          <a:lstStyle/>
          <a:p>
            <a:pPr>
              <a:tabLst>
                <a:tab pos="2971800" algn="l"/>
              </a:tabLst>
              <a:defRPr/>
            </a:pPr>
            <a:r>
              <a:rPr lang="en-US" dirty="0" smtClean="0"/>
              <a:t>Information </a:t>
            </a:r>
            <a:r>
              <a:rPr lang="en-US" dirty="0" smtClean="0"/>
              <a:t>on Succession </a:t>
            </a:r>
            <a:r>
              <a:rPr lang="en-US" dirty="0" smtClean="0"/>
              <a:t>Planning and Selling Firm Viewed as most useful To SP’s</a:t>
            </a:r>
            <a:endParaRPr lang="en-US" dirty="0"/>
          </a:p>
        </p:txBody>
      </p:sp>
      <p:sp>
        <p:nvSpPr>
          <p:cNvPr id="1031" name="Text Placeholder 21"/>
          <p:cNvSpPr>
            <a:spLocks noGrp="1"/>
          </p:cNvSpPr>
          <p:nvPr>
            <p:ph type="body" idx="17"/>
          </p:nvPr>
        </p:nvSpPr>
        <p:spPr>
          <a:xfrm>
            <a:off x="593725" y="6373813"/>
            <a:ext cx="8166100" cy="365125"/>
          </a:xfrm>
        </p:spPr>
        <p:txBody>
          <a:bodyPr/>
          <a:lstStyle/>
          <a:p>
            <a:pPr>
              <a:spcBef>
                <a:spcPts val="63"/>
              </a:spcBef>
            </a:pPr>
            <a:r>
              <a:rPr lang="en-US" sz="900" dirty="0" smtClean="0"/>
              <a:t>Q18. </a:t>
            </a:r>
            <a:r>
              <a:rPr lang="en-GB" sz="900" dirty="0" smtClean="0"/>
              <a:t>How useful would it be to have information on the following topics? </a:t>
            </a:r>
            <a:r>
              <a:rPr lang="en-AU" sz="900" dirty="0" smtClean="0"/>
              <a:t> </a:t>
            </a:r>
            <a:endParaRPr lang="en-US" sz="900" dirty="0" smtClean="0"/>
          </a:p>
          <a:p>
            <a:pPr>
              <a:spcBef>
                <a:spcPts val="63"/>
              </a:spcBef>
            </a:pPr>
            <a:r>
              <a:rPr lang="en-US" sz="900" dirty="0" smtClean="0"/>
              <a:t>Base: </a:t>
            </a:r>
            <a:r>
              <a:rPr lang="en-CA" sz="900" dirty="0" smtClean="0"/>
              <a:t>Sole practitioners/owners</a:t>
            </a:r>
            <a:r>
              <a:rPr lang="en-US" sz="900" dirty="0" smtClean="0"/>
              <a:t>, n=155</a:t>
            </a:r>
          </a:p>
        </p:txBody>
      </p:sp>
      <p:sp>
        <p:nvSpPr>
          <p:cNvPr id="11" name="Text Placeholder 4"/>
          <p:cNvSpPr>
            <a:spLocks noGrp="1"/>
          </p:cNvSpPr>
          <p:nvPr>
            <p:ph type="body" idx="14"/>
          </p:nvPr>
        </p:nvSpPr>
        <p:spPr>
          <a:xfrm>
            <a:off x="2438400" y="2286000"/>
            <a:ext cx="4267200" cy="381000"/>
          </a:xfrm>
        </p:spPr>
        <p:txBody>
          <a:bodyPr/>
          <a:lstStyle/>
          <a:p>
            <a:pPr algn="ctr"/>
            <a:r>
              <a:rPr lang="en-US" b="1" dirty="0" smtClean="0"/>
              <a:t>Usefulness to have Information on the Following Topics</a:t>
            </a:r>
            <a:endParaRPr lang="en-US" b="1" u="sng" dirty="0"/>
          </a:p>
        </p:txBody>
      </p:sp>
      <p:sp>
        <p:nvSpPr>
          <p:cNvPr id="9" name="Rectangle 8"/>
          <p:cNvSpPr/>
          <p:nvPr/>
        </p:nvSpPr>
        <p:spPr>
          <a:xfrm>
            <a:off x="8108550" y="1752600"/>
            <a:ext cx="685800" cy="441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12" name="Table 11"/>
          <p:cNvGraphicFramePr>
            <a:graphicFrameLocks noGrp="1"/>
          </p:cNvGraphicFramePr>
          <p:nvPr/>
        </p:nvGraphicFramePr>
        <p:xfrm>
          <a:off x="8108550" y="2590798"/>
          <a:ext cx="685800" cy="3581396"/>
        </p:xfrm>
        <a:graphic>
          <a:graphicData uri="http://schemas.openxmlformats.org/drawingml/2006/table">
            <a:tbl>
              <a:tblPr firstRow="1" bandRow="1">
                <a:tableStyleId>{5C22544A-7EE6-4342-B048-85BDC9FD1C3A}</a:tableStyleId>
              </a:tblPr>
              <a:tblGrid>
                <a:gridCol w="685800"/>
              </a:tblGrid>
              <a:tr h="255814">
                <a:tc>
                  <a:txBody>
                    <a:bodyPr/>
                    <a:lstStyle/>
                    <a:p>
                      <a:pPr algn="ctr" fontAlgn="t"/>
                      <a:r>
                        <a:rPr lang="en-US" sz="1100" b="0" i="0" u="none" strike="noStrike" dirty="0" smtClean="0">
                          <a:solidFill>
                            <a:srgbClr val="000000"/>
                          </a:solidFill>
                          <a:latin typeface="Calibri"/>
                        </a:rPr>
                        <a:t>82%</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75%</a:t>
                      </a:r>
                      <a:endParaRPr lang="en-US" sz="1100" b="0" i="0" u="none" strike="noStrike" dirty="0">
                        <a:solidFill>
                          <a:srgbClr val="000000"/>
                        </a:solidFill>
                        <a:latin typeface="Calibri"/>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76%</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72%</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84%</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76%</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78%</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70%</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71%</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72%</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75%</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a:solidFill>
                            <a:srgbClr val="000000"/>
                          </a:solidFill>
                          <a:latin typeface="Calibri"/>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70%</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814">
                <a:tc>
                  <a:txBody>
                    <a:bodyPr/>
                    <a:lstStyle/>
                    <a:p>
                      <a:pPr algn="ctr" fontAlgn="t"/>
                      <a:r>
                        <a:rPr lang="en-US" sz="1100" b="0" i="0" u="none" strike="noStrike" dirty="0" smtClean="0">
                          <a:solidFill>
                            <a:srgbClr val="000000"/>
                          </a:solidFill>
                          <a:latin typeface="Calibri"/>
                        </a:rPr>
                        <a:t>63%</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3" name="TextBox 12"/>
          <p:cNvSpPr txBox="1"/>
          <p:nvPr/>
        </p:nvSpPr>
        <p:spPr>
          <a:xfrm>
            <a:off x="8013300" y="1752600"/>
            <a:ext cx="864000" cy="830997"/>
          </a:xfrm>
          <a:prstGeom prst="rect">
            <a:avLst/>
          </a:prstGeom>
          <a:noFill/>
        </p:spPr>
        <p:txBody>
          <a:bodyPr wrap="square" rtlCol="0">
            <a:spAutoFit/>
          </a:bodyPr>
          <a:lstStyle/>
          <a:p>
            <a:pPr algn="ctr"/>
            <a:r>
              <a:rPr lang="en-US" sz="1200" dirty="0" smtClean="0"/>
              <a:t>Very/ Somewhat Useful</a:t>
            </a:r>
          </a:p>
          <a:p>
            <a:pPr algn="ctr"/>
            <a:r>
              <a:rPr lang="en-US" sz="1200" dirty="0" smtClean="0"/>
              <a:t>(net)</a:t>
            </a:r>
            <a:endParaRPr lang="en-US" sz="1200" dirty="0"/>
          </a:p>
        </p:txBody>
      </p:sp>
      <p:sp>
        <p:nvSpPr>
          <p:cNvPr id="8" name="Rectangle 7"/>
          <p:cNvSpPr/>
          <p:nvPr/>
        </p:nvSpPr>
        <p:spPr>
          <a:xfrm>
            <a:off x="1447800" y="2619374"/>
            <a:ext cx="7239000" cy="24688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447800" y="3124200"/>
            <a:ext cx="7239000" cy="24688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447800" y="3629025"/>
            <a:ext cx="7239000" cy="24688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79613" y="3181350"/>
            <a:ext cx="6978650" cy="585788"/>
          </a:xfrm>
        </p:spPr>
        <p:txBody>
          <a:bodyPr>
            <a:normAutofit fontScale="90000"/>
          </a:bodyPr>
          <a:lstStyle/>
          <a:p>
            <a:pPr>
              <a:defRPr/>
            </a:pPr>
            <a:r>
              <a:rPr lang="en-CA" dirty="0" smtClean="0"/>
              <a:t>Attitudes </a:t>
            </a:r>
            <a:r>
              <a:rPr lang="en-CA" dirty="0" smtClean="0"/>
              <a:t>and Opinions of Practitioners and owners who share ownership / management </a:t>
            </a:r>
            <a:br>
              <a:rPr lang="en-CA"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79613" y="3181350"/>
            <a:ext cx="6978650" cy="585788"/>
          </a:xfrm>
        </p:spPr>
        <p:txBody>
          <a:bodyPr/>
          <a:lstStyle/>
          <a:p>
            <a:pPr eaLnBrk="1" fontAlgn="auto" hangingPunct="1">
              <a:spcAft>
                <a:spcPts val="0"/>
              </a:spcAft>
              <a:defRPr/>
            </a:pPr>
            <a:r>
              <a:rPr lang="en-US" dirty="0" smtClean="0"/>
              <a:t>Background and Methodology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257800" y="2819400"/>
          <a:ext cx="4038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8321040" cy="777240"/>
          </a:xfrm>
        </p:spPr>
        <p:txBody>
          <a:bodyPr/>
          <a:lstStyle/>
          <a:p>
            <a:pPr marL="177800" indent="-177800">
              <a:buClr>
                <a:schemeClr val="bg2"/>
              </a:buClr>
              <a:buFont typeface="Arial" pitchFamily="34" charset="0"/>
              <a:buChar char="•"/>
            </a:pPr>
            <a:r>
              <a:rPr lang="en-US" sz="1400" dirty="0" smtClean="0">
                <a:solidFill>
                  <a:srgbClr val="5F5F5F"/>
                </a:solidFill>
              </a:rPr>
              <a:t>Over six-in-ten (61%) </a:t>
            </a:r>
            <a:r>
              <a:rPr lang="en-US" sz="1400" dirty="0" smtClean="0">
                <a:solidFill>
                  <a:srgbClr val="5F5F5F"/>
                </a:solidFill>
              </a:rPr>
              <a:t>managers/owners who share ownership </a:t>
            </a:r>
            <a:r>
              <a:rPr lang="en-US" sz="1400" dirty="0" smtClean="0">
                <a:solidFill>
                  <a:srgbClr val="5F5F5F"/>
                </a:solidFill>
              </a:rPr>
              <a:t>work in a firm with two to five partners/principals and virtually all (95%) employ </a:t>
            </a:r>
            <a:r>
              <a:rPr lang="en-US" sz="1400" dirty="0" smtClean="0">
                <a:solidFill>
                  <a:srgbClr val="5F5F5F"/>
                </a:solidFill>
              </a:rPr>
              <a:t>at least one </a:t>
            </a:r>
            <a:r>
              <a:rPr lang="en-US" sz="1400" dirty="0" smtClean="0">
                <a:solidFill>
                  <a:srgbClr val="5F5F5F"/>
                </a:solidFill>
              </a:rPr>
              <a:t>professional accountant</a:t>
            </a:r>
            <a:r>
              <a:rPr lang="en-US" sz="1400" dirty="0" smtClean="0">
                <a:solidFill>
                  <a:srgbClr val="5F5F5F"/>
                </a:solidFill>
              </a:rPr>
              <a:t>. </a:t>
            </a:r>
            <a:endParaRPr lang="en-US" sz="1400" dirty="0" smtClean="0">
              <a:solidFill>
                <a:srgbClr val="5F5F5F"/>
              </a:solidFill>
            </a:endParaRPr>
          </a:p>
          <a:p>
            <a:pPr marL="177800" indent="-177800">
              <a:buClr>
                <a:schemeClr val="bg2"/>
              </a:buClr>
              <a:buFont typeface="Arial" pitchFamily="34" charset="0"/>
              <a:buChar char="•"/>
            </a:pPr>
            <a:r>
              <a:rPr lang="en-US" sz="1400" dirty="0" smtClean="0">
                <a:solidFill>
                  <a:srgbClr val="5F5F5F"/>
                </a:solidFill>
              </a:rPr>
              <a:t>The next most </a:t>
            </a:r>
            <a:r>
              <a:rPr lang="en-US" sz="1400" dirty="0" smtClean="0">
                <a:solidFill>
                  <a:srgbClr val="5F5F5F"/>
                </a:solidFill>
              </a:rPr>
              <a:t>common types of employees to have on staff include </a:t>
            </a:r>
            <a:r>
              <a:rPr lang="en-US" sz="1400" dirty="0" smtClean="0">
                <a:solidFill>
                  <a:srgbClr val="5F5F5F"/>
                </a:solidFill>
              </a:rPr>
              <a:t>‘Administrative/support staff (</a:t>
            </a:r>
            <a:r>
              <a:rPr lang="en-US" sz="1400" dirty="0" smtClean="0">
                <a:solidFill>
                  <a:srgbClr val="5F5F5F"/>
                </a:solidFill>
              </a:rPr>
              <a:t>84%), ‘Accounting technicians and non-designated accountants’ (71%) and </a:t>
            </a:r>
            <a:r>
              <a:rPr lang="en-US" sz="1400" dirty="0" smtClean="0">
                <a:solidFill>
                  <a:srgbClr val="5F5F5F"/>
                </a:solidFill>
              </a:rPr>
              <a:t>‘</a:t>
            </a:r>
            <a:r>
              <a:rPr lang="en-US" sz="1400" dirty="0" smtClean="0">
                <a:solidFill>
                  <a:srgbClr val="5F5F5F"/>
                </a:solidFill>
              </a:rPr>
              <a:t>Other staff who perform billable work’ </a:t>
            </a:r>
            <a:r>
              <a:rPr lang="en-US" sz="1400" dirty="0" smtClean="0">
                <a:solidFill>
                  <a:srgbClr val="5F5F5F"/>
                </a:solidFill>
              </a:rPr>
              <a:t>(56%).</a:t>
            </a:r>
            <a:endParaRPr lang="en-US" sz="1400" dirty="0">
              <a:solidFill>
                <a:srgbClr val="5F5F5F"/>
              </a:solidFill>
            </a:endParaRPr>
          </a:p>
        </p:txBody>
      </p:sp>
      <p:sp>
        <p:nvSpPr>
          <p:cNvPr id="7" name="Title 6"/>
          <p:cNvSpPr>
            <a:spLocks noGrp="1"/>
          </p:cNvSpPr>
          <p:nvPr>
            <p:ph type="title"/>
          </p:nvPr>
        </p:nvSpPr>
        <p:spPr>
          <a:xfrm>
            <a:off x="594360" y="676656"/>
            <a:ext cx="8854440" cy="571500"/>
          </a:xfrm>
        </p:spPr>
        <p:txBody>
          <a:bodyPr/>
          <a:lstStyle/>
          <a:p>
            <a:pPr eaLnBrk="1" fontAlgn="auto" hangingPunct="1">
              <a:spcAft>
                <a:spcPts val="0"/>
              </a:spcAft>
              <a:defRPr/>
            </a:pPr>
            <a:r>
              <a:rPr lang="en-US" sz="2900" dirty="0" smtClean="0"/>
              <a:t>Majority work in firms with 2-5 Partners; </a:t>
            </a:r>
            <a:r>
              <a:rPr lang="en-US" sz="2900" dirty="0" smtClean="0"/>
              <a:t>Virtually all Employ Professional accountant(s)</a:t>
            </a:r>
            <a:endParaRPr lang="en-US" sz="2900"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Q19. </a:t>
            </a:r>
            <a:r>
              <a:rPr lang="en-CA" sz="900" dirty="0" smtClean="0"/>
              <a:t>What is the size of your firm?</a:t>
            </a:r>
            <a:endParaRPr lang="en-US" sz="900" dirty="0" smtClean="0"/>
          </a:p>
          <a:p>
            <a:pPr lvl="0">
              <a:spcBef>
                <a:spcPts val="63"/>
              </a:spcBef>
            </a:pPr>
            <a:r>
              <a:rPr lang="en-US" sz="900" dirty="0" smtClean="0"/>
              <a:t>Q19b. </a:t>
            </a:r>
            <a:r>
              <a:rPr lang="en-CA" sz="900" dirty="0" smtClean="0"/>
              <a:t>Which of the following types of staff does your firm employ? </a:t>
            </a:r>
            <a:endParaRPr lang="en-US" sz="900" dirty="0" smtClean="0"/>
          </a:p>
          <a:p>
            <a:pPr>
              <a:spcBef>
                <a:spcPts val="63"/>
              </a:spcBef>
            </a:pPr>
            <a:r>
              <a:rPr lang="en-US" sz="900" dirty="0" smtClean="0"/>
              <a:t>Base: Shared management/ownership, n=99</a:t>
            </a:r>
          </a:p>
        </p:txBody>
      </p:sp>
      <p:sp>
        <p:nvSpPr>
          <p:cNvPr id="6" name="Text Placeholder 4"/>
          <p:cNvSpPr>
            <a:spLocks noGrp="1"/>
          </p:cNvSpPr>
          <p:nvPr>
            <p:ph type="body" idx="14"/>
          </p:nvPr>
        </p:nvSpPr>
        <p:spPr>
          <a:xfrm>
            <a:off x="5867400" y="2464991"/>
            <a:ext cx="2971800" cy="251618"/>
          </a:xfrm>
        </p:spPr>
        <p:txBody>
          <a:bodyPr/>
          <a:lstStyle/>
          <a:p>
            <a:pPr algn="ctr"/>
            <a:r>
              <a:rPr lang="en-US" b="1" dirty="0" smtClean="0"/>
              <a:t>Types of Staff Firm Employs</a:t>
            </a:r>
            <a:endParaRPr lang="en-US" b="1" dirty="0"/>
          </a:p>
        </p:txBody>
      </p:sp>
      <p:sp>
        <p:nvSpPr>
          <p:cNvPr id="19" name="Text Placeholder 4"/>
          <p:cNvSpPr>
            <a:spLocks noGrp="1"/>
          </p:cNvSpPr>
          <p:nvPr>
            <p:ph type="body" idx="14"/>
          </p:nvPr>
        </p:nvSpPr>
        <p:spPr>
          <a:xfrm>
            <a:off x="457200" y="2464991"/>
            <a:ext cx="4267200" cy="251618"/>
          </a:xfrm>
        </p:spPr>
        <p:txBody>
          <a:bodyPr/>
          <a:lstStyle/>
          <a:p>
            <a:pPr algn="ctr"/>
            <a:r>
              <a:rPr lang="en-US" b="1" dirty="0" smtClean="0"/>
              <a:t>Number of Partners/Principals at Firm</a:t>
            </a:r>
            <a:endParaRPr lang="en-US" b="1" dirty="0"/>
          </a:p>
        </p:txBody>
      </p:sp>
      <p:graphicFrame>
        <p:nvGraphicFramePr>
          <p:cNvPr id="11" name="Chart 10"/>
          <p:cNvGraphicFramePr/>
          <p:nvPr/>
        </p:nvGraphicFramePr>
        <p:xfrm>
          <a:off x="152400" y="2819400"/>
          <a:ext cx="44958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810000" y="3036213"/>
            <a:ext cx="1828800" cy="430887"/>
          </a:xfrm>
          <a:prstGeom prst="rect">
            <a:avLst/>
          </a:prstGeom>
          <a:noFill/>
        </p:spPr>
        <p:txBody>
          <a:bodyPr wrap="square" rtlCol="0">
            <a:spAutoFit/>
          </a:bodyPr>
          <a:lstStyle/>
          <a:p>
            <a:r>
              <a:rPr lang="en-CA" sz="1100" dirty="0" smtClean="0"/>
              <a:t>Succession plan 32%    vs. </a:t>
            </a:r>
          </a:p>
          <a:p>
            <a:r>
              <a:rPr lang="en-CA" sz="1100" dirty="0" smtClean="0"/>
              <a:t>non-succession plan, 68%</a:t>
            </a:r>
            <a:endParaRPr lang="en-US" sz="1100" dirty="0"/>
          </a:p>
        </p:txBody>
      </p:sp>
      <p:sp>
        <p:nvSpPr>
          <p:cNvPr id="12" name="Up Arrow 11"/>
          <p:cNvSpPr/>
          <p:nvPr/>
        </p:nvSpPr>
        <p:spPr>
          <a:xfrm flipV="1">
            <a:off x="5054550" y="3121938"/>
            <a:ext cx="108000" cy="108000"/>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0" y="3009900"/>
            <a:ext cx="1676400" cy="47625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3619500" y="3248025"/>
            <a:ext cx="152400" cy="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 xmlns:p14="http://schemas.microsoft.com/office/powerpoint/2010/main" val="312274618"/>
              </p:ext>
            </p:extLst>
          </p:nvPr>
        </p:nvGraphicFramePr>
        <p:xfrm>
          <a:off x="1828800" y="2819400"/>
          <a:ext cx="51054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Over the next five years, </a:t>
            </a:r>
            <a:r>
              <a:rPr lang="en-US" sz="1400" dirty="0" smtClean="0">
                <a:solidFill>
                  <a:srgbClr val="5F5F5F"/>
                </a:solidFill>
              </a:rPr>
              <a:t>only one-quarter (25%) </a:t>
            </a:r>
            <a:r>
              <a:rPr lang="en-US" sz="1400" dirty="0" smtClean="0">
                <a:solidFill>
                  <a:srgbClr val="5F5F5F"/>
                </a:solidFill>
              </a:rPr>
              <a:t>of managers/owners who share ownership expect at least one of the partners/principals at their firm to </a:t>
            </a:r>
            <a:r>
              <a:rPr lang="en-US" sz="1400" dirty="0" smtClean="0">
                <a:solidFill>
                  <a:srgbClr val="5F5F5F"/>
                </a:solidFill>
              </a:rPr>
              <a:t>retire.</a:t>
            </a:r>
            <a:endParaRPr lang="en-US" sz="1400" dirty="0" smtClean="0">
              <a:solidFill>
                <a:srgbClr val="5F5F5F"/>
              </a:solidFill>
            </a:endParaRPr>
          </a:p>
        </p:txBody>
      </p:sp>
      <p:sp>
        <p:nvSpPr>
          <p:cNvPr id="7" name="Title 6"/>
          <p:cNvSpPr>
            <a:spLocks noGrp="1"/>
          </p:cNvSpPr>
          <p:nvPr>
            <p:ph type="title"/>
          </p:nvPr>
        </p:nvSpPr>
        <p:spPr>
          <a:xfrm>
            <a:off x="594360" y="676656"/>
            <a:ext cx="8549640" cy="571500"/>
          </a:xfrm>
        </p:spPr>
        <p:txBody>
          <a:bodyPr/>
          <a:lstStyle/>
          <a:p>
            <a:pPr eaLnBrk="1" fontAlgn="auto" hangingPunct="1">
              <a:spcAft>
                <a:spcPts val="0"/>
              </a:spcAft>
              <a:defRPr/>
            </a:pPr>
            <a:r>
              <a:rPr lang="en-US" dirty="0" smtClean="0"/>
              <a:t>Only One-Quarter </a:t>
            </a:r>
            <a:r>
              <a:rPr lang="en-US" dirty="0" smtClean="0"/>
              <a:t>of Managing Partners</a:t>
            </a:r>
            <a:r>
              <a:rPr lang="en-US" dirty="0" smtClean="0"/>
              <a:t>/ Owners </a:t>
            </a:r>
            <a:r>
              <a:rPr lang="en-US" dirty="0" smtClean="0"/>
              <a:t>have a </a:t>
            </a:r>
            <a:r>
              <a:rPr lang="en-US" dirty="0" smtClean="0"/>
              <a:t>Partner who </a:t>
            </a:r>
            <a:r>
              <a:rPr lang="en-US" dirty="0" smtClean="0"/>
              <a:t>is retiring in N5Y</a:t>
            </a:r>
            <a:endParaRPr lang="en-US"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Q19c. </a:t>
            </a:r>
            <a:r>
              <a:rPr lang="en-CA" sz="900" dirty="0" smtClean="0"/>
              <a:t>Are any of the partners/principals known to be planning their retirement from the firm?</a:t>
            </a:r>
            <a:endParaRPr lang="en-US" sz="900" dirty="0" smtClean="0"/>
          </a:p>
          <a:p>
            <a:pPr>
              <a:spcBef>
                <a:spcPts val="63"/>
              </a:spcBef>
            </a:pPr>
            <a:r>
              <a:rPr lang="en-US" sz="900" dirty="0" smtClean="0"/>
              <a:t>Base: Shared management/ownership, n=99</a:t>
            </a:r>
          </a:p>
          <a:p>
            <a:pPr>
              <a:spcBef>
                <a:spcPts val="63"/>
              </a:spcBef>
            </a:pPr>
            <a:r>
              <a:rPr lang="en-US" sz="900" dirty="0" smtClean="0"/>
              <a:t>*Note, this question was asked as a partial multiple response, so percentages may sum to more than 100%.</a:t>
            </a:r>
          </a:p>
        </p:txBody>
      </p:sp>
      <p:sp>
        <p:nvSpPr>
          <p:cNvPr id="6" name="Text Placeholder 4"/>
          <p:cNvSpPr>
            <a:spLocks noGrp="1"/>
          </p:cNvSpPr>
          <p:nvPr>
            <p:ph type="body" idx="14"/>
          </p:nvPr>
        </p:nvSpPr>
        <p:spPr>
          <a:xfrm>
            <a:off x="2362200" y="2438400"/>
            <a:ext cx="4267200" cy="251618"/>
          </a:xfrm>
        </p:spPr>
        <p:txBody>
          <a:bodyPr/>
          <a:lstStyle/>
          <a:p>
            <a:pPr algn="ctr"/>
            <a:r>
              <a:rPr lang="en-CA" b="1" dirty="0" smtClean="0"/>
              <a:t>Partners/Principals Planning their Retirement from the Firm</a:t>
            </a:r>
            <a:endParaRPr lang="en-US" b="1" dirty="0"/>
          </a:p>
        </p:txBody>
      </p:sp>
      <p:grpSp>
        <p:nvGrpSpPr>
          <p:cNvPr id="8" name="Group 7"/>
          <p:cNvGrpSpPr/>
          <p:nvPr/>
        </p:nvGrpSpPr>
        <p:grpSpPr>
          <a:xfrm>
            <a:off x="5562600" y="2971800"/>
            <a:ext cx="1905000" cy="1066800"/>
            <a:chOff x="5943600" y="4629150"/>
            <a:chExt cx="1905000" cy="1066800"/>
          </a:xfrm>
        </p:grpSpPr>
        <p:sp>
          <p:nvSpPr>
            <p:cNvPr id="11" name="Right Brace 10"/>
            <p:cNvSpPr/>
            <p:nvPr/>
          </p:nvSpPr>
          <p:spPr>
            <a:xfrm>
              <a:off x="5943600" y="4629150"/>
              <a:ext cx="152400" cy="1066800"/>
            </a:xfrm>
            <a:prstGeom prst="rightBrace">
              <a:avLst>
                <a:gd name="adj1" fmla="val 81504"/>
                <a:gd name="adj2" fmla="val 49510"/>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TextBox 11"/>
            <p:cNvSpPr txBox="1"/>
            <p:nvPr/>
          </p:nvSpPr>
          <p:spPr>
            <a:xfrm>
              <a:off x="6096000" y="4781550"/>
              <a:ext cx="1752600" cy="769441"/>
            </a:xfrm>
            <a:prstGeom prst="rect">
              <a:avLst/>
            </a:prstGeom>
            <a:noFill/>
          </p:spPr>
          <p:txBody>
            <a:bodyPr wrap="square" rtlCol="0">
              <a:spAutoFit/>
            </a:bodyPr>
            <a:lstStyle/>
            <a:p>
              <a:pPr algn="ctr"/>
              <a:r>
                <a:rPr lang="en-CA" sz="1100" dirty="0" smtClean="0"/>
                <a:t>25% (NET) have at least one partner/principal retiring from their firm within the next 5 years*</a:t>
              </a:r>
              <a:endParaRPr lang="en-US" sz="1100"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257800" y="5924550"/>
            <a:ext cx="2731800" cy="28800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981950" y="6212550"/>
            <a:ext cx="360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8343900" y="5993475"/>
            <a:ext cx="0" cy="21600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001000" y="2255574"/>
            <a:ext cx="685800" cy="3636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9" name="Table 8"/>
          <p:cNvGraphicFramePr>
            <a:graphicFrameLocks noGrp="1"/>
          </p:cNvGraphicFramePr>
          <p:nvPr/>
        </p:nvGraphicFramePr>
        <p:xfrm>
          <a:off x="8001000" y="2743200"/>
          <a:ext cx="685800" cy="3124200"/>
        </p:xfrm>
        <a:graphic>
          <a:graphicData uri="http://schemas.openxmlformats.org/drawingml/2006/table">
            <a:tbl>
              <a:tblPr firstRow="1" bandRow="1">
                <a:tableStyleId>{5C22544A-7EE6-4342-B048-85BDC9FD1C3A}</a:tableStyleId>
              </a:tblPr>
              <a:tblGrid>
                <a:gridCol w="685800"/>
              </a:tblGrid>
              <a:tr h="520700">
                <a:tc>
                  <a:txBody>
                    <a:bodyPr/>
                    <a:lstStyle/>
                    <a:p>
                      <a:pPr algn="ctr" fontAlgn="b"/>
                      <a:r>
                        <a:rPr lang="en-US" sz="1200" b="0" i="0" u="none" strike="noStrike" dirty="0">
                          <a:solidFill>
                            <a:srgbClr val="000000"/>
                          </a:solidFill>
                          <a:latin typeface="Calibri"/>
                        </a:rPr>
                        <a:t>80%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20700">
                <a:tc>
                  <a:txBody>
                    <a:bodyPr/>
                    <a:lstStyle/>
                    <a:p>
                      <a:pPr algn="ctr" fontAlgn="b"/>
                      <a:r>
                        <a:rPr lang="en-US" sz="1200" b="0" i="0" u="none" strike="noStrike">
                          <a:solidFill>
                            <a:srgbClr val="000000"/>
                          </a:solidFill>
                          <a:latin typeface="Calibri"/>
                        </a:rPr>
                        <a:t>73%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20700">
                <a:tc>
                  <a:txBody>
                    <a:bodyPr/>
                    <a:lstStyle/>
                    <a:p>
                      <a:pPr algn="ctr" fontAlgn="b"/>
                      <a:r>
                        <a:rPr lang="en-US" sz="1200" b="0" i="0" u="none" strike="noStrike">
                          <a:solidFill>
                            <a:srgbClr val="000000"/>
                          </a:solidFill>
                          <a:latin typeface="Calibri"/>
                        </a:rPr>
                        <a:t>45%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20700">
                <a:tc>
                  <a:txBody>
                    <a:bodyPr/>
                    <a:lstStyle/>
                    <a:p>
                      <a:pPr algn="ctr" fontAlgn="b"/>
                      <a:r>
                        <a:rPr lang="en-US" sz="1200" b="0" i="0" u="none" strike="noStrike">
                          <a:solidFill>
                            <a:srgbClr val="000000"/>
                          </a:solidFill>
                          <a:latin typeface="Calibri"/>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0700">
                <a:tc>
                  <a:txBody>
                    <a:bodyPr/>
                    <a:lstStyle/>
                    <a:p>
                      <a:pPr algn="ctr" fontAlgn="b"/>
                      <a:r>
                        <a:rPr lang="en-US" sz="1200" b="0" i="0" u="none" strike="noStrike">
                          <a:solidFill>
                            <a:srgbClr val="000000"/>
                          </a:solidFill>
                          <a:latin typeface="Calibri"/>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0700">
                <a:tc>
                  <a:txBody>
                    <a:bodyPr/>
                    <a:lstStyle/>
                    <a:p>
                      <a:pPr algn="ctr" fontAlgn="b"/>
                      <a:r>
                        <a:rPr lang="en-US" sz="1200" b="0" i="0" u="none" strike="noStrike" dirty="0">
                          <a:solidFill>
                            <a:srgbClr val="000000"/>
                          </a:solidFill>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Box 7"/>
          <p:cNvSpPr txBox="1"/>
          <p:nvPr/>
        </p:nvSpPr>
        <p:spPr>
          <a:xfrm>
            <a:off x="7915275" y="2209800"/>
            <a:ext cx="864000" cy="646331"/>
          </a:xfrm>
          <a:prstGeom prst="rect">
            <a:avLst/>
          </a:prstGeom>
          <a:noFill/>
        </p:spPr>
        <p:txBody>
          <a:bodyPr wrap="square" rtlCol="0">
            <a:spAutoFit/>
          </a:bodyPr>
          <a:lstStyle/>
          <a:p>
            <a:pPr algn="ctr"/>
            <a:r>
              <a:rPr lang="en-US" sz="1200" dirty="0" smtClean="0"/>
              <a:t>Might/Will </a:t>
            </a:r>
          </a:p>
          <a:p>
            <a:pPr algn="ctr"/>
            <a:r>
              <a:rPr lang="en-CA" sz="1200" dirty="0" smtClean="0"/>
              <a:t>Consider</a:t>
            </a:r>
          </a:p>
          <a:p>
            <a:pPr algn="ctr"/>
            <a:r>
              <a:rPr lang="en-CA" sz="1200" dirty="0" smtClean="0"/>
              <a:t>(Net)</a:t>
            </a:r>
            <a:endParaRPr lang="en-US" sz="1200" dirty="0" smtClean="0"/>
          </a:p>
        </p:txBody>
      </p:sp>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Eight-in-ten (80%) managers/owners </a:t>
            </a:r>
            <a:r>
              <a:rPr lang="en-US" sz="1400" dirty="0" smtClean="0">
                <a:solidFill>
                  <a:srgbClr val="5F5F5F"/>
                </a:solidFill>
              </a:rPr>
              <a:t>who share ownership of their firm might or will </a:t>
            </a:r>
            <a:r>
              <a:rPr lang="en-US" sz="1400" dirty="0" smtClean="0">
                <a:solidFill>
                  <a:srgbClr val="5F5F5F"/>
                </a:solidFill>
              </a:rPr>
              <a:t>consider ‘</a:t>
            </a:r>
            <a:r>
              <a:rPr lang="en-US" sz="1400" dirty="0" smtClean="0">
                <a:solidFill>
                  <a:srgbClr val="5F5F5F"/>
                </a:solidFill>
              </a:rPr>
              <a:t>not fully retiring, but remaining a consultant </a:t>
            </a:r>
            <a:r>
              <a:rPr lang="en-US" sz="1400" dirty="0" smtClean="0">
                <a:solidFill>
                  <a:srgbClr val="5F5F5F"/>
                </a:solidFill>
              </a:rPr>
              <a:t>at their </a:t>
            </a:r>
            <a:r>
              <a:rPr lang="en-US" sz="1400" dirty="0" smtClean="0">
                <a:solidFill>
                  <a:srgbClr val="5F5F5F"/>
                </a:solidFill>
              </a:rPr>
              <a:t>firm after transferring ownership</a:t>
            </a:r>
            <a:r>
              <a:rPr lang="en-US" sz="1400" dirty="0" smtClean="0">
                <a:solidFill>
                  <a:srgbClr val="5F5F5F"/>
                </a:solidFill>
              </a:rPr>
              <a:t>‘ while over seven-in-ten (73%) might or will consider </a:t>
            </a:r>
            <a:r>
              <a:rPr lang="en-US" sz="1400" dirty="0" smtClean="0">
                <a:solidFill>
                  <a:srgbClr val="5F5F5F"/>
                </a:solidFill>
              </a:rPr>
              <a:t>‘selling their share of business to other partners in the </a:t>
            </a:r>
            <a:r>
              <a:rPr lang="en-US" sz="1400" dirty="0" smtClean="0">
                <a:solidFill>
                  <a:srgbClr val="5F5F5F"/>
                </a:solidFill>
              </a:rPr>
              <a:t>firm.’</a:t>
            </a:r>
            <a:endParaRPr lang="en-US" sz="1400" dirty="0">
              <a:solidFill>
                <a:srgbClr val="5F5F5F"/>
              </a:solidFill>
            </a:endParaRPr>
          </a:p>
        </p:txBody>
      </p:sp>
      <p:sp>
        <p:nvSpPr>
          <p:cNvPr id="7" name="Title 6"/>
          <p:cNvSpPr>
            <a:spLocks noGrp="1"/>
          </p:cNvSpPr>
          <p:nvPr>
            <p:ph type="title"/>
          </p:nvPr>
        </p:nvSpPr>
        <p:spPr>
          <a:xfrm>
            <a:off x="594360" y="676656"/>
            <a:ext cx="8854440" cy="571500"/>
          </a:xfrm>
        </p:spPr>
        <p:txBody>
          <a:bodyPr/>
          <a:lstStyle/>
          <a:p>
            <a:pPr>
              <a:defRPr/>
            </a:pPr>
            <a:r>
              <a:rPr lang="en-US" dirty="0" smtClean="0"/>
              <a:t>Majority will consider </a:t>
            </a:r>
            <a:r>
              <a:rPr lang="en-US" dirty="0" smtClean="0"/>
              <a:t>Staying on as a Consultant</a:t>
            </a:r>
            <a:r>
              <a:rPr lang="en-US" dirty="0" smtClean="0"/>
              <a:t>; </a:t>
            </a:r>
            <a:r>
              <a:rPr lang="en-US" dirty="0" smtClean="0"/>
              <a:t>Selling </a:t>
            </a:r>
            <a:r>
              <a:rPr lang="en-US" dirty="0" smtClean="0"/>
              <a:t>Shares Internally</a:t>
            </a:r>
            <a:endParaRPr lang="en-US" dirty="0"/>
          </a:p>
        </p:txBody>
      </p:sp>
      <p:sp>
        <p:nvSpPr>
          <p:cNvPr id="1031" name="Text Placeholder 21"/>
          <p:cNvSpPr>
            <a:spLocks noGrp="1"/>
          </p:cNvSpPr>
          <p:nvPr>
            <p:ph type="body" idx="17"/>
          </p:nvPr>
        </p:nvSpPr>
        <p:spPr>
          <a:xfrm>
            <a:off x="593725" y="6373813"/>
            <a:ext cx="8166100" cy="365125"/>
          </a:xfrm>
        </p:spPr>
        <p:txBody>
          <a:bodyPr/>
          <a:lstStyle/>
          <a:p>
            <a:pPr>
              <a:spcBef>
                <a:spcPts val="63"/>
              </a:spcBef>
            </a:pPr>
            <a:r>
              <a:rPr lang="en-CA" sz="900" dirty="0" smtClean="0"/>
              <a:t>Q20.Which of the following exit strategies are likely to be considered when you are ready to retire from your business? </a:t>
            </a:r>
            <a:endParaRPr lang="en-US" sz="900" dirty="0" smtClean="0"/>
          </a:p>
          <a:p>
            <a:pPr>
              <a:spcBef>
                <a:spcPts val="63"/>
              </a:spcBef>
            </a:pPr>
            <a:r>
              <a:rPr lang="en-US" sz="900" dirty="0" smtClean="0"/>
              <a:t>Base: Shared management/ownership, n=99</a:t>
            </a:r>
          </a:p>
        </p:txBody>
      </p:sp>
      <p:graphicFrame>
        <p:nvGraphicFramePr>
          <p:cNvPr id="17" name="Chart 16"/>
          <p:cNvGraphicFramePr/>
          <p:nvPr/>
        </p:nvGraphicFramePr>
        <p:xfrm>
          <a:off x="914400" y="2664623"/>
          <a:ext cx="7467600" cy="36599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p:cNvSpPr>
            <a:spLocks noGrp="1"/>
          </p:cNvSpPr>
          <p:nvPr>
            <p:ph type="body" idx="14"/>
          </p:nvPr>
        </p:nvSpPr>
        <p:spPr>
          <a:xfrm>
            <a:off x="2438400" y="2362200"/>
            <a:ext cx="4267200" cy="251618"/>
          </a:xfrm>
        </p:spPr>
        <p:txBody>
          <a:bodyPr/>
          <a:lstStyle/>
          <a:p>
            <a:pPr algn="ctr"/>
            <a:r>
              <a:rPr lang="en-US" b="1" dirty="0" smtClean="0"/>
              <a:t>Likelihood to Consider the following Retirement Exit Strategies</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Over seve</a:t>
            </a:r>
            <a:r>
              <a:rPr lang="en-US" sz="1400" dirty="0" smtClean="0">
                <a:solidFill>
                  <a:srgbClr val="5F5F5F"/>
                </a:solidFill>
              </a:rPr>
              <a:t>n-in-ten</a:t>
            </a:r>
            <a:r>
              <a:rPr lang="en-US" sz="1400" dirty="0" smtClean="0">
                <a:solidFill>
                  <a:srgbClr val="5F5F5F"/>
                </a:solidFill>
              </a:rPr>
              <a:t> </a:t>
            </a:r>
            <a:r>
              <a:rPr lang="en-US" sz="1400" dirty="0" smtClean="0">
                <a:solidFill>
                  <a:srgbClr val="5F5F5F"/>
                </a:solidFill>
              </a:rPr>
              <a:t>(</a:t>
            </a:r>
            <a:r>
              <a:rPr lang="en-US" sz="1400" dirty="0" smtClean="0">
                <a:solidFill>
                  <a:srgbClr val="5F5F5F"/>
                </a:solidFill>
              </a:rPr>
              <a:t>71%) managers/owners </a:t>
            </a:r>
            <a:r>
              <a:rPr lang="en-US" sz="1400" dirty="0" smtClean="0">
                <a:solidFill>
                  <a:srgbClr val="5F5F5F"/>
                </a:solidFill>
              </a:rPr>
              <a:t>who share ownership say their firm has ‘identified staff or other suitable persons who could be prospective owners’ while </a:t>
            </a:r>
            <a:r>
              <a:rPr lang="en-US" sz="1400" dirty="0" smtClean="0">
                <a:solidFill>
                  <a:srgbClr val="5F5F5F"/>
                </a:solidFill>
              </a:rPr>
              <a:t>about six-in-ten </a:t>
            </a:r>
            <a:r>
              <a:rPr lang="en-US" sz="1400" dirty="0" smtClean="0">
                <a:solidFill>
                  <a:srgbClr val="5F5F5F"/>
                </a:solidFill>
              </a:rPr>
              <a:t>have either ‘Provided ownership/partnership training to one or more staff</a:t>
            </a:r>
            <a:r>
              <a:rPr lang="en-US" sz="1400" dirty="0" smtClean="0">
                <a:solidFill>
                  <a:srgbClr val="5F5F5F"/>
                </a:solidFill>
              </a:rPr>
              <a:t>’ (62%) or </a:t>
            </a:r>
            <a:r>
              <a:rPr lang="en-US" sz="1400" dirty="0" smtClean="0">
                <a:solidFill>
                  <a:srgbClr val="5F5F5F"/>
                </a:solidFill>
              </a:rPr>
              <a:t>‘discussed ownership opportunities with one or more staff’ </a:t>
            </a:r>
            <a:r>
              <a:rPr lang="en-US" sz="1400" dirty="0" smtClean="0">
                <a:solidFill>
                  <a:srgbClr val="5F5F5F"/>
                </a:solidFill>
              </a:rPr>
              <a:t>(57%).</a:t>
            </a:r>
            <a:endParaRPr lang="en-US" sz="1400" dirty="0" smtClean="0">
              <a:solidFill>
                <a:srgbClr val="5F5F5F"/>
              </a:solidFill>
            </a:endParaRPr>
          </a:p>
          <a:p>
            <a:pPr marL="177800" indent="-177800">
              <a:buClr>
                <a:schemeClr val="bg2"/>
              </a:buClr>
              <a:buFont typeface="Arial" pitchFamily="34" charset="0"/>
              <a:buChar char="•"/>
            </a:pPr>
            <a:r>
              <a:rPr lang="en-US" sz="1400" dirty="0" smtClean="0">
                <a:solidFill>
                  <a:srgbClr val="5F5F5F"/>
                </a:solidFill>
              </a:rPr>
              <a:t>Out of the five items tested, the top three relate to internal staffing (i.e. identification of current staff</a:t>
            </a:r>
            <a:r>
              <a:rPr lang="en-US" sz="1400" dirty="0" smtClean="0">
                <a:solidFill>
                  <a:srgbClr val="5F5F5F"/>
                </a:solidFill>
              </a:rPr>
              <a:t>, training to current </a:t>
            </a:r>
            <a:r>
              <a:rPr lang="en-US" sz="1400" dirty="0" smtClean="0">
                <a:solidFill>
                  <a:srgbClr val="5F5F5F"/>
                </a:solidFill>
              </a:rPr>
              <a:t>staff, </a:t>
            </a:r>
            <a:r>
              <a:rPr lang="en-US" sz="1400" dirty="0" smtClean="0">
                <a:solidFill>
                  <a:srgbClr val="5F5F5F"/>
                </a:solidFill>
              </a:rPr>
              <a:t>discussions with current </a:t>
            </a:r>
            <a:r>
              <a:rPr lang="en-US" sz="1400" dirty="0" smtClean="0">
                <a:solidFill>
                  <a:srgbClr val="5F5F5F"/>
                </a:solidFill>
              </a:rPr>
              <a:t>staff) </a:t>
            </a:r>
            <a:r>
              <a:rPr lang="en-US" sz="1400" dirty="0" smtClean="0">
                <a:solidFill>
                  <a:srgbClr val="5F5F5F"/>
                </a:solidFill>
              </a:rPr>
              <a:t>while the bottom two relate to external issues (i.e. client discussions, sale of business to another firm). </a:t>
            </a:r>
          </a:p>
          <a:p>
            <a:pPr marL="177800" indent="-177800">
              <a:buClr>
                <a:schemeClr val="bg2"/>
              </a:buClr>
              <a:buFont typeface="Arial" pitchFamily="34" charset="0"/>
              <a:buChar char="•"/>
            </a:pPr>
            <a:endParaRPr lang="en-US" sz="1400" dirty="0">
              <a:solidFill>
                <a:srgbClr val="5F5F5F"/>
              </a:solidFill>
            </a:endParaRPr>
          </a:p>
        </p:txBody>
      </p:sp>
      <p:sp>
        <p:nvSpPr>
          <p:cNvPr id="7" name="Title 6"/>
          <p:cNvSpPr>
            <a:spLocks noGrp="1"/>
          </p:cNvSpPr>
          <p:nvPr>
            <p:ph type="title"/>
          </p:nvPr>
        </p:nvSpPr>
        <p:spPr>
          <a:xfrm>
            <a:off x="594360" y="676656"/>
            <a:ext cx="8549640" cy="571500"/>
          </a:xfrm>
        </p:spPr>
        <p:txBody>
          <a:bodyPr/>
          <a:lstStyle/>
          <a:p>
            <a:pPr eaLnBrk="1" fontAlgn="auto" hangingPunct="1">
              <a:spcAft>
                <a:spcPts val="0"/>
              </a:spcAft>
              <a:defRPr/>
            </a:pPr>
            <a:r>
              <a:rPr lang="en-US" sz="2900" dirty="0" smtClean="0"/>
              <a:t>Most Firms have Identified Prospective Owners Internally OR Engaged with their Staff</a:t>
            </a:r>
            <a:endParaRPr lang="en-US" sz="2900"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Q20b. </a:t>
            </a:r>
            <a:r>
              <a:rPr lang="en-CA" sz="900" dirty="0" smtClean="0"/>
              <a:t>Which of the following have you/other partners or principals done in your firm?</a:t>
            </a:r>
            <a:endParaRPr lang="en-US" sz="900" dirty="0" smtClean="0"/>
          </a:p>
          <a:p>
            <a:pPr>
              <a:spcBef>
                <a:spcPts val="63"/>
              </a:spcBef>
            </a:pPr>
            <a:r>
              <a:rPr lang="en-US" sz="900" dirty="0" smtClean="0"/>
              <a:t>Base: Shared management/ownership, n=99</a:t>
            </a:r>
          </a:p>
        </p:txBody>
      </p:sp>
      <p:graphicFrame>
        <p:nvGraphicFramePr>
          <p:cNvPr id="11" name="Content Placeholder 5"/>
          <p:cNvGraphicFramePr>
            <a:graphicFrameLocks/>
          </p:cNvGraphicFramePr>
          <p:nvPr>
            <p:extLst>
              <p:ext uri="{D42A27DB-BD31-4B8C-83A1-F6EECF244321}">
                <p14:modId xmlns="" xmlns:p14="http://schemas.microsoft.com/office/powerpoint/2010/main" val="1026532854"/>
              </p:ext>
            </p:extLst>
          </p:nvPr>
        </p:nvGraphicFramePr>
        <p:xfrm>
          <a:off x="2549730" y="3395735"/>
          <a:ext cx="4044540" cy="2166865"/>
        </p:xfrm>
        <a:graphic>
          <a:graphicData uri="http://schemas.openxmlformats.org/drawingml/2006/table">
            <a:tbl>
              <a:tblPr firstRow="1" firstCol="1" bandRow="1">
                <a:tableStyleId>{5C22544A-7EE6-4342-B048-85BDC9FD1C3A}</a:tableStyleId>
              </a:tblPr>
              <a:tblGrid>
                <a:gridCol w="3348000"/>
                <a:gridCol w="696540"/>
              </a:tblGrid>
              <a:tr h="370840">
                <a:tc>
                  <a:txBody>
                    <a:bodyPr/>
                    <a:lstStyle/>
                    <a:p>
                      <a:pPr algn="l"/>
                      <a:r>
                        <a:rPr lang="en-CA" sz="1200" cap="none" baseline="0" dirty="0" smtClean="0"/>
                        <a:t>Percentages are among those who said “Yes"</a:t>
                      </a:r>
                    </a:p>
                  </a:txBody>
                  <a:tcPr marL="36000" marR="36000" marT="36000" marB="36000" anchor="ctr">
                    <a:solidFill>
                      <a:schemeClr val="tx2">
                        <a:lumMod val="95000"/>
                        <a:lumOff val="5000"/>
                      </a:schemeClr>
                    </a:solidFill>
                  </a:tcPr>
                </a:tc>
                <a:tc>
                  <a:txBody>
                    <a:bodyPr/>
                    <a:lstStyle/>
                    <a:p>
                      <a:pPr algn="ctr"/>
                      <a:r>
                        <a:rPr lang="en-US" sz="1000" cap="none" baseline="0" dirty="0" smtClean="0"/>
                        <a:t>Total</a:t>
                      </a:r>
                      <a:endParaRPr lang="en-US" sz="1000" cap="none" baseline="0" dirty="0"/>
                    </a:p>
                  </a:txBody>
                  <a:tcPr marL="36000" marR="36000" marT="36000" marB="36000" anchor="ctr">
                    <a:solidFill>
                      <a:schemeClr val="tx2">
                        <a:lumMod val="95000"/>
                        <a:lumOff val="5000"/>
                      </a:schemeClr>
                    </a:solidFill>
                  </a:tcPr>
                </a:tc>
              </a:tr>
              <a:tr h="119697">
                <a:tc>
                  <a:txBody>
                    <a:bodyPr/>
                    <a:lstStyle/>
                    <a:p>
                      <a:pPr algn="l"/>
                      <a:r>
                        <a:rPr lang="en-US" sz="1000" cap="none" baseline="0" dirty="0" smtClean="0"/>
                        <a:t>Base size</a:t>
                      </a:r>
                      <a:endParaRPr lang="en-US" sz="1000" cap="none" baseline="0" dirty="0"/>
                    </a:p>
                  </a:txBody>
                  <a:tcPr marL="36000" marR="36000" marT="36000" marB="36000" anchor="ctr">
                    <a:solidFill>
                      <a:schemeClr val="accent5"/>
                    </a:solidFill>
                  </a:tcPr>
                </a:tc>
                <a:tc>
                  <a:txBody>
                    <a:bodyPr/>
                    <a:lstStyle/>
                    <a:p>
                      <a:pPr algn="ctr" fontAlgn="t"/>
                      <a:r>
                        <a:rPr lang="en-US" sz="1000" b="1" i="1" kern="1200" cap="none" baseline="0" dirty="0" smtClean="0">
                          <a:solidFill>
                            <a:schemeClr val="lt1"/>
                          </a:solidFill>
                          <a:latin typeface="+mn-lt"/>
                          <a:ea typeface="+mn-ea"/>
                          <a:cs typeface="+mn-cs"/>
                        </a:rPr>
                        <a:t>n=99</a:t>
                      </a:r>
                    </a:p>
                  </a:txBody>
                  <a:tcPr marL="9525" marR="9525" marT="9525" marB="0" anchor="ctr">
                    <a:solidFill>
                      <a:schemeClr val="accent5"/>
                    </a:solidFill>
                  </a:tcPr>
                </a:tc>
              </a:tr>
              <a:tr h="314325">
                <a:tc>
                  <a:txBody>
                    <a:bodyPr/>
                    <a:lstStyle/>
                    <a:p>
                      <a:pPr marL="57150" indent="0" algn="l" defTabSz="457200" rtl="0" eaLnBrk="1" fontAlgn="t" latinLnBrk="0" hangingPunct="1"/>
                      <a:r>
                        <a:rPr lang="en-US" sz="1000" b="1" kern="1200" cap="none" baseline="0" dirty="0" smtClean="0">
                          <a:solidFill>
                            <a:schemeClr val="lt1"/>
                          </a:solidFill>
                          <a:latin typeface="+mn-lt"/>
                          <a:ea typeface="+mn-ea"/>
                          <a:cs typeface="+mn-cs"/>
                        </a:rPr>
                        <a:t>Identified staff or other suitable persons who could be prospective owners</a:t>
                      </a:r>
                    </a:p>
                  </a:txBody>
                  <a:tcPr marL="9525" marR="9525" marT="9525" marB="0" anchor="ctr">
                    <a:solidFill>
                      <a:srgbClr val="009DD9"/>
                    </a:solidFill>
                  </a:tcPr>
                </a:tc>
                <a:tc>
                  <a:txBody>
                    <a:bodyPr/>
                    <a:lstStyle/>
                    <a:p>
                      <a:pPr algn="ctr" fontAlgn="b"/>
                      <a:r>
                        <a:rPr lang="en-US" sz="1100" b="0" i="0" u="none" strike="noStrike" dirty="0" smtClean="0">
                          <a:solidFill>
                            <a:srgbClr val="000000"/>
                          </a:solidFill>
                          <a:latin typeface="Calibri"/>
                        </a:rPr>
                        <a:t>71%</a:t>
                      </a:r>
                      <a:endParaRPr lang="en-US" sz="1100" b="0" i="0" u="none" strike="noStrike" dirty="0">
                        <a:solidFill>
                          <a:srgbClr val="000000"/>
                        </a:solidFill>
                        <a:latin typeface="Calibri"/>
                      </a:endParaRPr>
                    </a:p>
                  </a:txBody>
                  <a:tcPr marL="9525" marR="9525" marT="9525" marB="0" anchor="ctr">
                    <a:solidFill>
                      <a:srgbClr val="CBDFF1"/>
                    </a:solidFill>
                  </a:tcPr>
                </a:tc>
              </a:tr>
              <a:tr h="314325">
                <a:tc>
                  <a:txBody>
                    <a:bodyPr/>
                    <a:lstStyle/>
                    <a:p>
                      <a:pPr marL="57150" indent="0" algn="l" defTabSz="457200" rtl="0" eaLnBrk="1" fontAlgn="t" latinLnBrk="0" hangingPunct="1"/>
                      <a:r>
                        <a:rPr lang="en-US" sz="1000" b="1" kern="1200" cap="none" baseline="0" dirty="0" smtClean="0">
                          <a:solidFill>
                            <a:schemeClr val="lt1"/>
                          </a:solidFill>
                          <a:latin typeface="+mn-lt"/>
                          <a:ea typeface="+mn-ea"/>
                          <a:cs typeface="+mn-cs"/>
                        </a:rPr>
                        <a:t>Provided ownership/partnership training to one or more staff</a:t>
                      </a:r>
                    </a:p>
                  </a:txBody>
                  <a:tcPr marL="9525" marR="9525" marT="9525" marB="0" anchor="ctr">
                    <a:solidFill>
                      <a:srgbClr val="009DD9"/>
                    </a:solidFill>
                  </a:tcPr>
                </a:tc>
                <a:tc>
                  <a:txBody>
                    <a:bodyPr/>
                    <a:lstStyle/>
                    <a:p>
                      <a:pPr algn="ctr" fontAlgn="b"/>
                      <a:r>
                        <a:rPr lang="en-US" sz="1100" b="0" i="0" u="none" strike="noStrike" dirty="0" smtClean="0">
                          <a:solidFill>
                            <a:srgbClr val="000000"/>
                          </a:solidFill>
                          <a:latin typeface="Calibri"/>
                        </a:rPr>
                        <a:t>62%</a:t>
                      </a:r>
                      <a:endParaRPr lang="en-US" sz="1100" b="0" i="0" u="none" strike="noStrike" dirty="0">
                        <a:solidFill>
                          <a:srgbClr val="000000"/>
                        </a:solidFill>
                        <a:latin typeface="Calibri"/>
                      </a:endParaRPr>
                    </a:p>
                  </a:txBody>
                  <a:tcPr marL="9525" marR="9525" marT="9525" marB="0" anchor="ctr">
                    <a:solidFill>
                      <a:srgbClr val="E7F0F8"/>
                    </a:solidFill>
                  </a:tcPr>
                </a:tc>
              </a:tr>
              <a:tr h="314325">
                <a:tc>
                  <a:txBody>
                    <a:bodyPr/>
                    <a:lstStyle/>
                    <a:p>
                      <a:pPr marL="57150" indent="0" algn="l" defTabSz="457200" rtl="0" eaLnBrk="1" fontAlgn="t" latinLnBrk="0" hangingPunct="1"/>
                      <a:r>
                        <a:rPr lang="en-US" sz="1000" b="1" kern="1200" cap="none" baseline="0" dirty="0" smtClean="0">
                          <a:solidFill>
                            <a:schemeClr val="lt1"/>
                          </a:solidFill>
                          <a:latin typeface="+mn-lt"/>
                          <a:ea typeface="+mn-ea"/>
                          <a:cs typeface="+mn-cs"/>
                        </a:rPr>
                        <a:t>Discussed ownership opportunities with one or more staff</a:t>
                      </a:r>
                    </a:p>
                  </a:txBody>
                  <a:tcPr marL="9525" marR="9525" marT="9525" marB="0" anchor="ctr">
                    <a:solidFill>
                      <a:srgbClr val="009DD9"/>
                    </a:solidFill>
                  </a:tcPr>
                </a:tc>
                <a:tc>
                  <a:txBody>
                    <a:bodyPr/>
                    <a:lstStyle/>
                    <a:p>
                      <a:pPr algn="ctr" fontAlgn="b"/>
                      <a:r>
                        <a:rPr lang="en-US" sz="1100" b="0" i="0" u="none" strike="noStrike" dirty="0" smtClean="0">
                          <a:solidFill>
                            <a:srgbClr val="000000"/>
                          </a:solidFill>
                          <a:latin typeface="Calibri"/>
                        </a:rPr>
                        <a:t>57%</a:t>
                      </a:r>
                      <a:endParaRPr lang="en-US" sz="1100" b="0" i="0" u="none" strike="noStrike" dirty="0">
                        <a:solidFill>
                          <a:srgbClr val="000000"/>
                        </a:solidFill>
                        <a:latin typeface="Calibri"/>
                      </a:endParaRPr>
                    </a:p>
                  </a:txBody>
                  <a:tcPr marL="9525" marR="9525" marT="9525" marB="0" anchor="ctr">
                    <a:solidFill>
                      <a:srgbClr val="CBDFF1"/>
                    </a:solidFill>
                  </a:tcPr>
                </a:tc>
              </a:tr>
              <a:tr h="314325">
                <a:tc>
                  <a:txBody>
                    <a:bodyPr/>
                    <a:lstStyle/>
                    <a:p>
                      <a:pPr marL="57150" indent="0" algn="l" defTabSz="457200" rtl="0" eaLnBrk="1" fontAlgn="t" latinLnBrk="0" hangingPunct="1"/>
                      <a:r>
                        <a:rPr lang="en-US" sz="1000" b="1" kern="1200" cap="none" baseline="0" dirty="0" smtClean="0">
                          <a:solidFill>
                            <a:schemeClr val="lt1"/>
                          </a:solidFill>
                          <a:latin typeface="+mn-lt"/>
                          <a:ea typeface="+mn-ea"/>
                          <a:cs typeface="+mn-cs"/>
                        </a:rPr>
                        <a:t>Discussed succession or business continuity plans with one or more clients</a:t>
                      </a:r>
                    </a:p>
                  </a:txBody>
                  <a:tcPr marL="9525" marR="9525" marT="9525" marB="0" anchor="ctr">
                    <a:solidFill>
                      <a:srgbClr val="009DD9"/>
                    </a:solidFill>
                  </a:tcPr>
                </a:tc>
                <a:tc>
                  <a:txBody>
                    <a:bodyPr/>
                    <a:lstStyle/>
                    <a:p>
                      <a:pPr algn="ctr" fontAlgn="b"/>
                      <a:r>
                        <a:rPr lang="en-US" sz="1100" b="0" i="0" u="none" strike="noStrike" dirty="0" smtClean="0">
                          <a:solidFill>
                            <a:srgbClr val="000000"/>
                          </a:solidFill>
                          <a:latin typeface="Calibri"/>
                        </a:rPr>
                        <a:t>30%</a:t>
                      </a:r>
                      <a:endParaRPr lang="en-US" sz="1100" b="0" i="0" u="none" strike="noStrike" dirty="0">
                        <a:solidFill>
                          <a:srgbClr val="000000"/>
                        </a:solidFill>
                        <a:latin typeface="Calibri"/>
                      </a:endParaRPr>
                    </a:p>
                  </a:txBody>
                  <a:tcPr marL="9525" marR="9525" marT="9525" marB="0" anchor="ctr">
                    <a:solidFill>
                      <a:srgbClr val="E7F0F8"/>
                    </a:solidFill>
                  </a:tcPr>
                </a:tc>
              </a:tr>
              <a:tr h="314325">
                <a:tc>
                  <a:txBody>
                    <a:bodyPr/>
                    <a:lstStyle/>
                    <a:p>
                      <a:pPr marL="57150" indent="0" algn="l" defTabSz="457200" rtl="0" eaLnBrk="1" fontAlgn="t" latinLnBrk="0" hangingPunct="1"/>
                      <a:r>
                        <a:rPr lang="en-US" sz="1000" b="1" kern="1200" cap="none" baseline="0" dirty="0" smtClean="0">
                          <a:solidFill>
                            <a:schemeClr val="lt1"/>
                          </a:solidFill>
                          <a:latin typeface="+mn-lt"/>
                          <a:ea typeface="+mn-ea"/>
                          <a:cs typeface="+mn-cs"/>
                        </a:rPr>
                        <a:t>Discussed sale of business and/or client list outside the firm</a:t>
                      </a:r>
                    </a:p>
                  </a:txBody>
                  <a:tcPr marL="9525" marR="9525" marT="9525" marB="0" anchor="ctr">
                    <a:solidFill>
                      <a:srgbClr val="009DD9"/>
                    </a:solidFill>
                  </a:tcPr>
                </a:tc>
                <a:tc>
                  <a:txBody>
                    <a:bodyPr/>
                    <a:lstStyle/>
                    <a:p>
                      <a:pPr algn="ctr" fontAlgn="b"/>
                      <a:r>
                        <a:rPr lang="en-US" sz="1100" b="0" i="0" u="none" strike="noStrike" dirty="0" smtClean="0">
                          <a:solidFill>
                            <a:srgbClr val="000000"/>
                          </a:solidFill>
                          <a:latin typeface="Calibri"/>
                        </a:rPr>
                        <a:t>14%</a:t>
                      </a:r>
                      <a:endParaRPr lang="en-US" sz="1100" b="0" i="0" u="none" strike="noStrike" dirty="0">
                        <a:solidFill>
                          <a:srgbClr val="000000"/>
                        </a:solidFill>
                        <a:latin typeface="Calibri"/>
                      </a:endParaRPr>
                    </a:p>
                  </a:txBody>
                  <a:tcPr marL="9525" marR="9525" marT="9525" marB="0" anchor="ctr">
                    <a:solidFill>
                      <a:srgbClr val="CBDFF1"/>
                    </a:solidFill>
                  </a:tcPr>
                </a:tc>
              </a:tr>
            </a:tbl>
          </a:graphicData>
        </a:graphic>
      </p:graphicFrame>
      <p:sp>
        <p:nvSpPr>
          <p:cNvPr id="9" name="Text Placeholder 4"/>
          <p:cNvSpPr>
            <a:spLocks noGrp="1"/>
          </p:cNvSpPr>
          <p:nvPr>
            <p:ph type="body" idx="14"/>
          </p:nvPr>
        </p:nvSpPr>
        <p:spPr>
          <a:xfrm>
            <a:off x="2438400" y="2937106"/>
            <a:ext cx="4267200" cy="251618"/>
          </a:xfrm>
        </p:spPr>
        <p:txBody>
          <a:bodyPr/>
          <a:lstStyle/>
          <a:p>
            <a:pPr algn="ctr"/>
            <a:r>
              <a:rPr lang="en-US" b="1" dirty="0" smtClean="0"/>
              <a:t>Have The Following Steps Been Taken?</a:t>
            </a:r>
          </a:p>
          <a:p>
            <a:pPr algn="ctr"/>
            <a:r>
              <a:rPr lang="en-US" b="1" dirty="0" smtClean="0"/>
              <a:t>(Table shows percentage of those who said “Yes”) </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hart 52"/>
          <p:cNvGraphicFramePr/>
          <p:nvPr/>
        </p:nvGraphicFramePr>
        <p:xfrm>
          <a:off x="2667000" y="3124200"/>
          <a:ext cx="3810000" cy="200421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8244840" cy="777240"/>
          </a:xfrm>
        </p:spPr>
        <p:txBody>
          <a:bodyPr/>
          <a:lstStyle/>
          <a:p>
            <a:pPr marL="177800" indent="-177800">
              <a:buClr>
                <a:schemeClr val="bg2"/>
              </a:buClr>
              <a:buFont typeface="Arial" pitchFamily="34" charset="0"/>
              <a:buChar char="•"/>
            </a:pPr>
            <a:r>
              <a:rPr lang="en-US" sz="1400" dirty="0" smtClean="0">
                <a:solidFill>
                  <a:srgbClr val="5F5F5F"/>
                </a:solidFill>
              </a:rPr>
              <a:t>Compared to Sole Practitioners, Managers/Owners who share ownership are significantly more likely to have a written or formal business succession plan in place at their firm </a:t>
            </a:r>
            <a:r>
              <a:rPr lang="en-US" sz="1400" dirty="0" smtClean="0">
                <a:solidFill>
                  <a:srgbClr val="5F5F5F"/>
                </a:solidFill>
              </a:rPr>
              <a:t>(19% </a:t>
            </a:r>
            <a:r>
              <a:rPr lang="en-US" sz="1400" dirty="0" smtClean="0">
                <a:solidFill>
                  <a:srgbClr val="5F5F5F"/>
                </a:solidFill>
              </a:rPr>
              <a:t>vs. </a:t>
            </a:r>
            <a:r>
              <a:rPr lang="en-US" sz="1400" dirty="0" smtClean="0">
                <a:solidFill>
                  <a:srgbClr val="5F5F5F"/>
                </a:solidFill>
              </a:rPr>
              <a:t>4%, </a:t>
            </a:r>
            <a:r>
              <a:rPr lang="en-US" sz="1400" dirty="0" smtClean="0">
                <a:solidFill>
                  <a:srgbClr val="5F5F5F"/>
                </a:solidFill>
              </a:rPr>
              <a:t>respectively).</a:t>
            </a:r>
          </a:p>
          <a:p>
            <a:pPr marL="177800" indent="-177800">
              <a:buClr>
                <a:schemeClr val="bg2"/>
              </a:buClr>
              <a:buFont typeface="Arial" pitchFamily="34" charset="0"/>
              <a:buChar char="•"/>
            </a:pPr>
            <a:endParaRPr lang="en-US" sz="1400" dirty="0">
              <a:solidFill>
                <a:srgbClr val="5F5F5F"/>
              </a:solidFill>
            </a:endParaRPr>
          </a:p>
        </p:txBody>
      </p:sp>
      <p:sp>
        <p:nvSpPr>
          <p:cNvPr id="7" name="Title 6"/>
          <p:cNvSpPr>
            <a:spLocks noGrp="1"/>
          </p:cNvSpPr>
          <p:nvPr>
            <p:ph type="title"/>
          </p:nvPr>
        </p:nvSpPr>
        <p:spPr>
          <a:xfrm>
            <a:off x="594360" y="676656"/>
            <a:ext cx="8549640" cy="571500"/>
          </a:xfrm>
        </p:spPr>
        <p:txBody>
          <a:bodyPr/>
          <a:lstStyle/>
          <a:p>
            <a:pPr>
              <a:defRPr/>
            </a:pPr>
            <a:r>
              <a:rPr lang="en-US" dirty="0" smtClean="0"/>
              <a:t>One-in-five managers/owners </a:t>
            </a:r>
            <a:r>
              <a:rPr lang="en-US" dirty="0" smtClean="0"/>
              <a:t>who share ownership have a Written Succession Plan </a:t>
            </a:r>
            <a:endParaRPr lang="en-US" dirty="0"/>
          </a:p>
        </p:txBody>
      </p:sp>
      <p:sp>
        <p:nvSpPr>
          <p:cNvPr id="54" name="Text Placeholder 4"/>
          <p:cNvSpPr>
            <a:spLocks noGrp="1"/>
          </p:cNvSpPr>
          <p:nvPr>
            <p:ph type="body" idx="14"/>
          </p:nvPr>
        </p:nvSpPr>
        <p:spPr>
          <a:xfrm>
            <a:off x="2705100" y="2746773"/>
            <a:ext cx="3733800" cy="251618"/>
          </a:xfrm>
        </p:spPr>
        <p:txBody>
          <a:bodyPr/>
          <a:lstStyle/>
          <a:p>
            <a:pPr algn="ctr"/>
            <a:r>
              <a:rPr lang="en-CA" b="1" dirty="0" smtClean="0"/>
              <a:t>Does Practice Have a Written or Formal </a:t>
            </a:r>
          </a:p>
          <a:p>
            <a:pPr algn="ctr"/>
            <a:r>
              <a:rPr lang="en-CA" b="1" dirty="0" smtClean="0"/>
              <a:t>Succession Plan?</a:t>
            </a:r>
            <a:endParaRPr lang="en-US" b="1" dirty="0" smtClean="0"/>
          </a:p>
        </p:txBody>
      </p:sp>
      <p:sp>
        <p:nvSpPr>
          <p:cNvPr id="12" name="Text Placeholder 21"/>
          <p:cNvSpPr>
            <a:spLocks noGrp="1"/>
          </p:cNvSpPr>
          <p:nvPr>
            <p:ph type="body" idx="17"/>
          </p:nvPr>
        </p:nvSpPr>
        <p:spPr>
          <a:xfrm>
            <a:off x="593724" y="6373813"/>
            <a:ext cx="8245476" cy="365125"/>
          </a:xfrm>
        </p:spPr>
        <p:txBody>
          <a:bodyPr/>
          <a:lstStyle/>
          <a:p>
            <a:pPr>
              <a:spcBef>
                <a:spcPts val="63"/>
              </a:spcBef>
            </a:pPr>
            <a:r>
              <a:rPr lang="en-US" sz="900" dirty="0" smtClean="0"/>
              <a:t>Q</a:t>
            </a:r>
            <a:r>
              <a:rPr lang="en-CA" sz="900" dirty="0" smtClean="0"/>
              <a:t>21. Does your practice have a written or formal business succession plan?</a:t>
            </a:r>
            <a:endParaRPr lang="en-US" sz="900" dirty="0" smtClean="0"/>
          </a:p>
          <a:p>
            <a:pPr>
              <a:spcBef>
                <a:spcPts val="63"/>
              </a:spcBef>
            </a:pPr>
            <a:r>
              <a:rPr lang="en-US" sz="900" dirty="0" smtClean="0"/>
              <a:t>Base: </a:t>
            </a:r>
            <a:r>
              <a:rPr lang="en-CA" sz="900" dirty="0" smtClean="0"/>
              <a:t>Shared management/ownership</a:t>
            </a:r>
            <a:r>
              <a:rPr lang="en-US" sz="900" dirty="0" smtClean="0"/>
              <a:t>, n=99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581400" y="2971800"/>
          <a:ext cx="58674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idx="13"/>
          </p:nvPr>
        </p:nvSpPr>
        <p:spPr>
          <a:xfrm>
            <a:off x="594360" y="1280160"/>
            <a:ext cx="8321040" cy="777240"/>
          </a:xfrm>
        </p:spPr>
        <p:txBody>
          <a:bodyPr/>
          <a:lstStyle/>
          <a:p>
            <a:pPr marL="177800" indent="-177800">
              <a:buClr>
                <a:schemeClr val="bg2"/>
              </a:buClr>
              <a:buFont typeface="Arial" pitchFamily="34" charset="0"/>
              <a:buChar char="•"/>
            </a:pPr>
            <a:r>
              <a:rPr lang="en-US" sz="1400" dirty="0" smtClean="0">
                <a:solidFill>
                  <a:srgbClr val="5F5F5F"/>
                </a:solidFill>
              </a:rPr>
              <a:t>Among those who do not currently have a written or formal business succession plan at their firm, </a:t>
            </a:r>
            <a:r>
              <a:rPr lang="en-US" sz="1400" dirty="0" smtClean="0">
                <a:solidFill>
                  <a:srgbClr val="5F5F5F"/>
                </a:solidFill>
              </a:rPr>
              <a:t>almost half (46%) of </a:t>
            </a:r>
            <a:r>
              <a:rPr lang="en-US" sz="1400" dirty="0" smtClean="0">
                <a:solidFill>
                  <a:srgbClr val="5F5F5F"/>
                </a:solidFill>
              </a:rPr>
              <a:t>Managers/Owners who share ownership </a:t>
            </a:r>
            <a:r>
              <a:rPr lang="en-US" sz="1400" dirty="0" smtClean="0">
                <a:solidFill>
                  <a:srgbClr val="5F5F5F"/>
                </a:solidFill>
              </a:rPr>
              <a:t>believe </a:t>
            </a:r>
            <a:r>
              <a:rPr lang="en-US" sz="1400" dirty="0" smtClean="0">
                <a:solidFill>
                  <a:srgbClr val="5F5F5F"/>
                </a:solidFill>
              </a:rPr>
              <a:t>succession planning is </a:t>
            </a:r>
            <a:r>
              <a:rPr lang="en-US" sz="1400" dirty="0" smtClean="0">
                <a:solidFill>
                  <a:srgbClr val="5F5F5F"/>
                </a:solidFill>
              </a:rPr>
              <a:t>‘</a:t>
            </a:r>
            <a:r>
              <a:rPr lang="en-US" sz="1400" dirty="0" smtClean="0">
                <a:solidFill>
                  <a:srgbClr val="5F5F5F"/>
                </a:solidFill>
              </a:rPr>
              <a:t>not currently perceived to be an </a:t>
            </a:r>
            <a:r>
              <a:rPr lang="en-US" sz="1400" dirty="0" smtClean="0">
                <a:solidFill>
                  <a:srgbClr val="5F5F5F"/>
                </a:solidFill>
              </a:rPr>
              <a:t>issue for their firm.’</a:t>
            </a:r>
            <a:endParaRPr lang="en-US" sz="1400" dirty="0" smtClean="0">
              <a:solidFill>
                <a:srgbClr val="5F5F5F"/>
              </a:solidFill>
            </a:endParaRPr>
          </a:p>
          <a:p>
            <a:pPr marL="177800" indent="-177800">
              <a:buClr>
                <a:schemeClr val="bg2"/>
              </a:buClr>
              <a:buFont typeface="Arial" pitchFamily="34" charset="0"/>
              <a:buChar char="•"/>
            </a:pPr>
            <a:r>
              <a:rPr lang="en-US" sz="1400" dirty="0" smtClean="0">
                <a:solidFill>
                  <a:srgbClr val="5F5F5F"/>
                </a:solidFill>
              </a:rPr>
              <a:t>This lack of relevancy could pose challenges for the </a:t>
            </a:r>
            <a:r>
              <a:rPr lang="en-US" sz="1400" dirty="0" smtClean="0">
                <a:solidFill>
                  <a:srgbClr val="5F5F5F"/>
                </a:solidFill>
              </a:rPr>
              <a:t>HKICPA </a:t>
            </a:r>
            <a:r>
              <a:rPr lang="en-US" sz="1400" dirty="0" smtClean="0">
                <a:solidFill>
                  <a:srgbClr val="5F5F5F"/>
                </a:solidFill>
              </a:rPr>
              <a:t>to engage members on this topic.</a:t>
            </a:r>
          </a:p>
        </p:txBody>
      </p:sp>
      <p:sp>
        <p:nvSpPr>
          <p:cNvPr id="7" name="Title 6"/>
          <p:cNvSpPr>
            <a:spLocks noGrp="1"/>
          </p:cNvSpPr>
          <p:nvPr>
            <p:ph type="title"/>
          </p:nvPr>
        </p:nvSpPr>
        <p:spPr>
          <a:xfrm>
            <a:off x="594360" y="676656"/>
            <a:ext cx="8549640" cy="571500"/>
          </a:xfrm>
        </p:spPr>
        <p:txBody>
          <a:bodyPr/>
          <a:lstStyle/>
          <a:p>
            <a:pPr eaLnBrk="1" fontAlgn="auto" hangingPunct="1">
              <a:spcAft>
                <a:spcPts val="0"/>
              </a:spcAft>
              <a:defRPr/>
            </a:pPr>
            <a:r>
              <a:rPr lang="en-US" dirty="0" smtClean="0"/>
              <a:t>Most Firms </a:t>
            </a:r>
            <a:r>
              <a:rPr lang="en-US" dirty="0" smtClean="0"/>
              <a:t>that Don’t have a Succession Plan Don’t see the need for putting one together</a:t>
            </a:r>
            <a:endParaRPr lang="en-US"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a:t>
            </a:r>
            <a:r>
              <a:rPr lang="en-CA" sz="900" dirty="0" smtClean="0"/>
              <a:t>21. Does your practice have a written or formal business succession plan?</a:t>
            </a:r>
            <a:endParaRPr lang="en-US" sz="900" dirty="0" smtClean="0"/>
          </a:p>
          <a:p>
            <a:pPr>
              <a:spcBef>
                <a:spcPts val="63"/>
              </a:spcBef>
            </a:pPr>
            <a:r>
              <a:rPr lang="en-US" sz="900" dirty="0" smtClean="0"/>
              <a:t>Base: </a:t>
            </a:r>
            <a:r>
              <a:rPr lang="en-CA" sz="900" dirty="0" smtClean="0"/>
              <a:t>Shared management/ownership</a:t>
            </a:r>
            <a:r>
              <a:rPr lang="en-US" sz="900" dirty="0" smtClean="0"/>
              <a:t>, n=99</a:t>
            </a:r>
          </a:p>
          <a:p>
            <a:pPr>
              <a:spcBef>
                <a:spcPts val="63"/>
              </a:spcBef>
            </a:pPr>
            <a:r>
              <a:rPr lang="en-US" sz="900" dirty="0" smtClean="0"/>
              <a:t>Q22. </a:t>
            </a:r>
            <a:r>
              <a:rPr lang="en-CA" sz="900" dirty="0" smtClean="0"/>
              <a:t>Please indicate why you do not have a written or formal business succession plan. </a:t>
            </a:r>
            <a:endParaRPr lang="en-US" sz="900" dirty="0" smtClean="0"/>
          </a:p>
          <a:p>
            <a:pPr>
              <a:spcBef>
                <a:spcPts val="63"/>
              </a:spcBef>
            </a:pPr>
            <a:r>
              <a:rPr lang="en-US" sz="900" dirty="0" smtClean="0"/>
              <a:t>Base: </a:t>
            </a:r>
            <a:r>
              <a:rPr lang="en-CA" sz="900" dirty="0" smtClean="0"/>
              <a:t>Shared management/ownership </a:t>
            </a:r>
            <a:r>
              <a:rPr lang="en-CA" sz="900" b="1" u="sng" dirty="0" smtClean="0"/>
              <a:t>without</a:t>
            </a:r>
            <a:r>
              <a:rPr lang="en-CA" sz="900" dirty="0" smtClean="0"/>
              <a:t> a written or formal business succession plan</a:t>
            </a:r>
            <a:r>
              <a:rPr lang="en-US" sz="900" dirty="0" smtClean="0"/>
              <a:t>, n=68</a:t>
            </a:r>
            <a:endParaRPr lang="en-US" sz="900" i="1" dirty="0" smtClean="0"/>
          </a:p>
        </p:txBody>
      </p:sp>
      <p:sp>
        <p:nvSpPr>
          <p:cNvPr id="6" name="Text Placeholder 4"/>
          <p:cNvSpPr>
            <a:spLocks noGrp="1"/>
          </p:cNvSpPr>
          <p:nvPr>
            <p:ph type="body" idx="14"/>
          </p:nvPr>
        </p:nvSpPr>
        <p:spPr>
          <a:xfrm>
            <a:off x="4191000" y="2514600"/>
            <a:ext cx="4572000" cy="251618"/>
          </a:xfrm>
        </p:spPr>
        <p:txBody>
          <a:bodyPr/>
          <a:lstStyle/>
          <a:p>
            <a:pPr algn="ctr"/>
            <a:r>
              <a:rPr lang="en-CA" b="1" dirty="0" smtClean="0"/>
              <a:t>Reason Business Succession Plan is Not Held</a:t>
            </a:r>
          </a:p>
          <a:p>
            <a:pPr algn="ctr"/>
            <a:r>
              <a:rPr lang="en-CA" b="1" i="1" dirty="0" smtClean="0"/>
              <a:t>(Among those who said they do not hold a written succession plan)</a:t>
            </a:r>
            <a:endParaRPr lang="en-US" b="1" i="1" dirty="0"/>
          </a:p>
        </p:txBody>
      </p:sp>
      <p:graphicFrame>
        <p:nvGraphicFramePr>
          <p:cNvPr id="8" name="Chart 7"/>
          <p:cNvGraphicFramePr/>
          <p:nvPr/>
        </p:nvGraphicFramePr>
        <p:xfrm>
          <a:off x="-228600" y="3124200"/>
          <a:ext cx="40386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p:cNvSpPr>
            <a:spLocks noGrp="1"/>
          </p:cNvSpPr>
          <p:nvPr>
            <p:ph type="body" idx="14"/>
          </p:nvPr>
        </p:nvSpPr>
        <p:spPr>
          <a:xfrm>
            <a:off x="76200" y="2514600"/>
            <a:ext cx="3733800" cy="251618"/>
          </a:xfrm>
        </p:spPr>
        <p:txBody>
          <a:bodyPr/>
          <a:lstStyle/>
          <a:p>
            <a:pPr algn="ctr"/>
            <a:r>
              <a:rPr lang="en-CA" b="1" dirty="0" smtClean="0"/>
              <a:t>Does Practice Have a Written or Formal </a:t>
            </a:r>
          </a:p>
          <a:p>
            <a:pPr algn="ctr"/>
            <a:r>
              <a:rPr lang="en-CA" b="1" dirty="0" smtClean="0"/>
              <a:t>Succession Plan?</a:t>
            </a:r>
            <a:endParaRPr lang="en-US" b="1" dirty="0" smtClean="0"/>
          </a:p>
        </p:txBody>
      </p:sp>
      <p:sp>
        <p:nvSpPr>
          <p:cNvPr id="11" name="Right Brace 10"/>
          <p:cNvSpPr/>
          <p:nvPr/>
        </p:nvSpPr>
        <p:spPr>
          <a:xfrm>
            <a:off x="2971800" y="3429000"/>
            <a:ext cx="152400" cy="1905000"/>
          </a:xfrm>
          <a:prstGeom prst="rightBrace">
            <a:avLst>
              <a:gd name="adj1" fmla="val 81504"/>
              <a:gd name="adj2" fmla="val 49510"/>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13" name="Group 12"/>
          <p:cNvGrpSpPr/>
          <p:nvPr/>
        </p:nvGrpSpPr>
        <p:grpSpPr>
          <a:xfrm>
            <a:off x="8096250" y="4458462"/>
            <a:ext cx="762000" cy="932688"/>
            <a:chOff x="5181600" y="5343648"/>
            <a:chExt cx="762000" cy="932688"/>
          </a:xfrm>
        </p:grpSpPr>
        <p:sp>
          <p:nvSpPr>
            <p:cNvPr id="14" name="Right Brace 13"/>
            <p:cNvSpPr/>
            <p:nvPr/>
          </p:nvSpPr>
          <p:spPr>
            <a:xfrm>
              <a:off x="5181600" y="5343648"/>
              <a:ext cx="152400" cy="932688"/>
            </a:xfrm>
            <a:prstGeom prst="rightBrace">
              <a:avLst>
                <a:gd name="adj1" fmla="val 81504"/>
                <a:gd name="adj2" fmla="val 49510"/>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 name="TextBox 14"/>
            <p:cNvSpPr txBox="1"/>
            <p:nvPr/>
          </p:nvSpPr>
          <p:spPr>
            <a:xfrm>
              <a:off x="5181600" y="5605488"/>
              <a:ext cx="762000" cy="430887"/>
            </a:xfrm>
            <a:prstGeom prst="rect">
              <a:avLst/>
            </a:prstGeom>
            <a:noFill/>
          </p:spPr>
          <p:txBody>
            <a:bodyPr wrap="square" rtlCol="0">
              <a:spAutoFit/>
            </a:bodyPr>
            <a:lstStyle/>
            <a:p>
              <a:pPr algn="ctr"/>
              <a:r>
                <a:rPr lang="en-CA" sz="1100" dirty="0" smtClean="0"/>
                <a:t>NET</a:t>
              </a:r>
            </a:p>
            <a:p>
              <a:pPr algn="ctr"/>
              <a:r>
                <a:rPr lang="en-CA" sz="1100" dirty="0" smtClean="0"/>
                <a:t>12%</a:t>
              </a:r>
              <a:endParaRPr lang="en-US" sz="1100" dirty="0"/>
            </a:p>
          </p:txBody>
        </p:sp>
      </p:grpSp>
      <p:sp>
        <p:nvSpPr>
          <p:cNvPr id="16" name="Rectangle 15"/>
          <p:cNvSpPr/>
          <p:nvPr/>
        </p:nvSpPr>
        <p:spPr>
          <a:xfrm>
            <a:off x="3352800" y="4448556"/>
            <a:ext cx="4724400" cy="93268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One-quarter (26%) </a:t>
            </a:r>
            <a:r>
              <a:rPr lang="en-US" sz="1400" dirty="0" smtClean="0">
                <a:solidFill>
                  <a:srgbClr val="5F5F5F"/>
                </a:solidFill>
              </a:rPr>
              <a:t>of Managers/Owners who share ownership say their firm has a written or formal business continuity plan to ensure continuity of service to their clients in the event that key individuals in the business are unable to do so (e.g. through illness or otherwise).</a:t>
            </a:r>
          </a:p>
          <a:p>
            <a:pPr marL="177800" indent="-177800">
              <a:buClr>
                <a:schemeClr val="bg2"/>
              </a:buClr>
              <a:buFont typeface="Arial" pitchFamily="34" charset="0"/>
              <a:buChar char="•"/>
            </a:pPr>
            <a:r>
              <a:rPr lang="en-US" sz="1400" dirty="0" smtClean="0">
                <a:solidFill>
                  <a:srgbClr val="5F5F5F"/>
                </a:solidFill>
              </a:rPr>
              <a:t>This is </a:t>
            </a:r>
            <a:r>
              <a:rPr lang="en-US" sz="1400" dirty="0" smtClean="0">
                <a:solidFill>
                  <a:srgbClr val="5F5F5F"/>
                </a:solidFill>
              </a:rPr>
              <a:t>slightly higher </a:t>
            </a:r>
            <a:r>
              <a:rPr lang="en-US" sz="1400" dirty="0" smtClean="0">
                <a:solidFill>
                  <a:srgbClr val="5F5F5F"/>
                </a:solidFill>
              </a:rPr>
              <a:t>than the proportion of Managers/Owners who share ownership who say their firm has a business succession plan in place </a:t>
            </a:r>
            <a:r>
              <a:rPr lang="en-US" sz="1400" dirty="0" smtClean="0">
                <a:solidFill>
                  <a:srgbClr val="5F5F5F"/>
                </a:solidFill>
              </a:rPr>
              <a:t>(19%). </a:t>
            </a:r>
            <a:endParaRPr lang="en-US" sz="1400" dirty="0">
              <a:solidFill>
                <a:srgbClr val="5F5F5F"/>
              </a:solidFill>
            </a:endParaRPr>
          </a:p>
        </p:txBody>
      </p:sp>
      <p:sp>
        <p:nvSpPr>
          <p:cNvPr id="7" name="Title 6"/>
          <p:cNvSpPr>
            <a:spLocks noGrp="1"/>
          </p:cNvSpPr>
          <p:nvPr>
            <p:ph type="title"/>
          </p:nvPr>
        </p:nvSpPr>
        <p:spPr/>
        <p:txBody>
          <a:bodyPr/>
          <a:lstStyle/>
          <a:p>
            <a:pPr eaLnBrk="1" fontAlgn="auto" hangingPunct="1">
              <a:spcAft>
                <a:spcPts val="0"/>
              </a:spcAft>
              <a:defRPr/>
            </a:pPr>
            <a:r>
              <a:rPr lang="en-US" dirty="0" smtClean="0"/>
              <a:t>Incidence of firms with Continuity Plan </a:t>
            </a:r>
            <a:r>
              <a:rPr lang="en-US" dirty="0" smtClean="0"/>
              <a:t>Higher </a:t>
            </a:r>
            <a:r>
              <a:rPr lang="en-US" dirty="0" smtClean="0"/>
              <a:t>than those with a Succession Plan</a:t>
            </a:r>
            <a:endParaRPr lang="en-US" dirty="0"/>
          </a:p>
        </p:txBody>
      </p:sp>
      <p:sp>
        <p:nvSpPr>
          <p:cNvPr id="54" name="Text Placeholder 4"/>
          <p:cNvSpPr>
            <a:spLocks noGrp="1"/>
          </p:cNvSpPr>
          <p:nvPr>
            <p:ph type="body" idx="14"/>
          </p:nvPr>
        </p:nvSpPr>
        <p:spPr>
          <a:xfrm>
            <a:off x="2924175" y="2586832"/>
            <a:ext cx="3733800" cy="251618"/>
          </a:xfrm>
        </p:spPr>
        <p:txBody>
          <a:bodyPr/>
          <a:lstStyle/>
          <a:p>
            <a:pPr algn="ctr"/>
            <a:r>
              <a:rPr lang="en-CA" b="1" dirty="0" smtClean="0"/>
              <a:t>Do you have a Written or Formal </a:t>
            </a:r>
          </a:p>
          <a:p>
            <a:pPr algn="ctr"/>
            <a:r>
              <a:rPr lang="en-CA" b="1" dirty="0" smtClean="0"/>
              <a:t>Continuity Plan?</a:t>
            </a:r>
            <a:endParaRPr lang="en-US" b="1" dirty="0" smtClean="0"/>
          </a:p>
        </p:txBody>
      </p:sp>
      <p:sp>
        <p:nvSpPr>
          <p:cNvPr id="12"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Q26. Do you have a written or formal business continuity plan to ensure continuity of service to your clients in the event that key individuals (e.g. those with unique skills/specialization) in the business are unable to do so (e.g. through illness or otherwise)?</a:t>
            </a:r>
          </a:p>
          <a:p>
            <a:pPr>
              <a:spcBef>
                <a:spcPts val="63"/>
              </a:spcBef>
            </a:pPr>
            <a:r>
              <a:rPr lang="en-US" sz="900" dirty="0" smtClean="0"/>
              <a:t>Base: </a:t>
            </a:r>
            <a:r>
              <a:rPr lang="en-CA" sz="900" dirty="0" smtClean="0"/>
              <a:t>Shared management/ownership</a:t>
            </a:r>
            <a:r>
              <a:rPr lang="en-US" sz="900" dirty="0" smtClean="0"/>
              <a:t>, n=99</a:t>
            </a:r>
          </a:p>
        </p:txBody>
      </p:sp>
      <p:graphicFrame>
        <p:nvGraphicFramePr>
          <p:cNvPr id="14" name="Chart 13"/>
          <p:cNvGraphicFramePr/>
          <p:nvPr/>
        </p:nvGraphicFramePr>
        <p:xfrm>
          <a:off x="2590800" y="2895600"/>
          <a:ext cx="4038600" cy="2209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idx="13"/>
          </p:nvPr>
        </p:nvSpPr>
        <p:spPr>
          <a:xfrm>
            <a:off x="594360" y="1280160"/>
            <a:ext cx="8244840" cy="777240"/>
          </a:xfrm>
        </p:spPr>
        <p:txBody>
          <a:bodyPr/>
          <a:lstStyle/>
          <a:p>
            <a:pPr marL="177800" indent="-177800">
              <a:buClr>
                <a:schemeClr val="bg2"/>
              </a:buClr>
              <a:buFont typeface="Arial" pitchFamily="34" charset="0"/>
              <a:buChar char="•"/>
            </a:pPr>
            <a:r>
              <a:rPr lang="en-US" sz="1400" dirty="0" smtClean="0">
                <a:solidFill>
                  <a:srgbClr val="5F5F5F"/>
                </a:solidFill>
              </a:rPr>
              <a:t>Two-thirds (65%) of Managers/Owners </a:t>
            </a:r>
            <a:r>
              <a:rPr lang="en-US" sz="1400" dirty="0" smtClean="0">
                <a:solidFill>
                  <a:srgbClr val="5F5F5F"/>
                </a:solidFill>
              </a:rPr>
              <a:t>who share ownership have not looked for advice on business succession and continuity planning topics. </a:t>
            </a:r>
          </a:p>
          <a:p>
            <a:pPr marL="177800" indent="-177800">
              <a:buClr>
                <a:schemeClr val="bg2"/>
              </a:buClr>
              <a:buFont typeface="Arial" pitchFamily="34" charset="0"/>
              <a:buChar char="•"/>
            </a:pPr>
            <a:r>
              <a:rPr lang="en-US" sz="1400" dirty="0" smtClean="0">
                <a:solidFill>
                  <a:srgbClr val="5F5F5F"/>
                </a:solidFill>
              </a:rPr>
              <a:t>Those who have sought advice on business succession and continuity planning topics are </a:t>
            </a:r>
            <a:r>
              <a:rPr lang="en-US" sz="1400" dirty="0" smtClean="0">
                <a:solidFill>
                  <a:srgbClr val="5F5F5F"/>
                </a:solidFill>
              </a:rPr>
              <a:t>slightly more likely to have sourced it through the HKICPA (21%) versus another third-party source (16%).</a:t>
            </a:r>
            <a:endParaRPr lang="en-US" sz="1400" dirty="0">
              <a:solidFill>
                <a:srgbClr val="5F5F5F"/>
              </a:solidFill>
            </a:endParaRPr>
          </a:p>
        </p:txBody>
      </p:sp>
      <p:sp>
        <p:nvSpPr>
          <p:cNvPr id="7" name="Title 6"/>
          <p:cNvSpPr>
            <a:spLocks noGrp="1"/>
          </p:cNvSpPr>
          <p:nvPr>
            <p:ph type="title"/>
          </p:nvPr>
        </p:nvSpPr>
        <p:spPr>
          <a:xfrm>
            <a:off x="594360" y="676656"/>
            <a:ext cx="8397240" cy="571500"/>
          </a:xfrm>
        </p:spPr>
        <p:txBody>
          <a:bodyPr/>
          <a:lstStyle/>
          <a:p>
            <a:pPr>
              <a:defRPr/>
            </a:pPr>
            <a:r>
              <a:rPr lang="en-US" dirty="0" smtClean="0"/>
              <a:t>Majority have Not Sought Advice on Business Succession and Continuity Planning Topics</a:t>
            </a:r>
            <a:endParaRPr lang="en-US"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Q27. </a:t>
            </a:r>
            <a:r>
              <a:rPr lang="en-CA" sz="900" dirty="0" smtClean="0"/>
              <a:t>From which sources, if any, have you sought advice on business succession and continuity planning topics? </a:t>
            </a:r>
            <a:endParaRPr lang="en-US" sz="900" dirty="0" smtClean="0"/>
          </a:p>
          <a:p>
            <a:pPr>
              <a:spcBef>
                <a:spcPts val="63"/>
              </a:spcBef>
            </a:pPr>
            <a:r>
              <a:rPr lang="en-US" sz="900" dirty="0" smtClean="0"/>
              <a:t>Base: </a:t>
            </a:r>
            <a:r>
              <a:rPr lang="en-CA" sz="900" dirty="0" smtClean="0"/>
              <a:t>Shared management/ownership</a:t>
            </a:r>
            <a:r>
              <a:rPr lang="en-US" sz="900" dirty="0" smtClean="0"/>
              <a:t>, n=99</a:t>
            </a:r>
            <a:endParaRPr lang="en-US" sz="900" i="1" dirty="0" smtClean="0"/>
          </a:p>
        </p:txBody>
      </p:sp>
      <p:sp>
        <p:nvSpPr>
          <p:cNvPr id="6" name="Text Placeholder 4"/>
          <p:cNvSpPr>
            <a:spLocks noGrp="1"/>
          </p:cNvSpPr>
          <p:nvPr>
            <p:ph type="body" idx="14"/>
          </p:nvPr>
        </p:nvSpPr>
        <p:spPr>
          <a:xfrm>
            <a:off x="2286000" y="2514600"/>
            <a:ext cx="4572000" cy="251618"/>
          </a:xfrm>
        </p:spPr>
        <p:txBody>
          <a:bodyPr/>
          <a:lstStyle/>
          <a:p>
            <a:pPr algn="ctr"/>
            <a:r>
              <a:rPr lang="en-CA" b="1" dirty="0" smtClean="0"/>
              <a:t>Sources Accessed to Seek Advice on Business Succession and Continuity Plans</a:t>
            </a:r>
            <a:endParaRPr lang="en-US" b="1" dirty="0"/>
          </a:p>
        </p:txBody>
      </p:sp>
      <p:graphicFrame>
        <p:nvGraphicFramePr>
          <p:cNvPr id="11" name="Chart 10"/>
          <p:cNvGraphicFramePr/>
          <p:nvPr/>
        </p:nvGraphicFramePr>
        <p:xfrm>
          <a:off x="2552700" y="2895600"/>
          <a:ext cx="4038600" cy="2209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953000" y="6093750"/>
            <a:ext cx="3024000" cy="28800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Chart 13"/>
          <p:cNvGraphicFramePr/>
          <p:nvPr/>
        </p:nvGraphicFramePr>
        <p:xfrm>
          <a:off x="381000" y="2514600"/>
          <a:ext cx="8153400" cy="403859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8060925" y="1828800"/>
            <a:ext cx="685800" cy="427588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13" name="Table 12"/>
          <p:cNvGraphicFramePr>
            <a:graphicFrameLocks noGrp="1"/>
          </p:cNvGraphicFramePr>
          <p:nvPr/>
        </p:nvGraphicFramePr>
        <p:xfrm>
          <a:off x="8060925" y="2637450"/>
          <a:ext cx="685800" cy="3447400"/>
        </p:xfrm>
        <a:graphic>
          <a:graphicData uri="http://schemas.openxmlformats.org/drawingml/2006/table">
            <a:tbl>
              <a:tblPr firstRow="1" bandRow="1">
                <a:tableStyleId>{5C22544A-7EE6-4342-B048-85BDC9FD1C3A}</a:tableStyleId>
              </a:tblPr>
              <a:tblGrid>
                <a:gridCol w="685800"/>
              </a:tblGrid>
              <a:tr h="313400">
                <a:tc>
                  <a:txBody>
                    <a:bodyPr/>
                    <a:lstStyle/>
                    <a:p>
                      <a:pPr algn="ctr" fontAlgn="b"/>
                      <a:r>
                        <a:rPr lang="en-US" sz="1200" b="0" i="0" u="none" strike="noStrike" dirty="0">
                          <a:solidFill>
                            <a:srgbClr val="000000"/>
                          </a:solidFill>
                          <a:latin typeface="Calibri"/>
                        </a:rPr>
                        <a:t>68%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3400">
                <a:tc>
                  <a:txBody>
                    <a:bodyPr/>
                    <a:lstStyle/>
                    <a:p>
                      <a:pPr algn="ctr" fontAlgn="b"/>
                      <a:r>
                        <a:rPr lang="en-US" sz="1200" b="0" i="0" u="none" strike="noStrike">
                          <a:solidFill>
                            <a:srgbClr val="000000"/>
                          </a:solidFill>
                          <a:latin typeface="Calibri"/>
                        </a:rPr>
                        <a:t>66%</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13400">
                <a:tc>
                  <a:txBody>
                    <a:bodyPr/>
                    <a:lstStyle/>
                    <a:p>
                      <a:pPr algn="ctr" fontAlgn="b"/>
                      <a:r>
                        <a:rPr lang="en-US" sz="1200" b="0" i="0" u="none" strike="noStrike">
                          <a:solidFill>
                            <a:srgbClr val="000000"/>
                          </a:solidFill>
                          <a:latin typeface="Calibri"/>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400">
                <a:tc>
                  <a:txBody>
                    <a:bodyPr/>
                    <a:lstStyle/>
                    <a:p>
                      <a:pPr algn="ctr" fontAlgn="b"/>
                      <a:r>
                        <a:rPr lang="en-US" sz="1200" b="0" i="0" u="none" strike="noStrike">
                          <a:solidFill>
                            <a:srgbClr val="000000"/>
                          </a:solidFill>
                          <a:latin typeface="Calibri"/>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400">
                <a:tc>
                  <a:txBody>
                    <a:bodyPr/>
                    <a:lstStyle/>
                    <a:p>
                      <a:pPr algn="ctr" fontAlgn="b"/>
                      <a:r>
                        <a:rPr lang="en-US" sz="1200" b="0" i="0" u="none" strike="noStrike">
                          <a:solidFill>
                            <a:srgbClr val="000000"/>
                          </a:solidFill>
                          <a:latin typeface="Calibri"/>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400">
                <a:tc>
                  <a:txBody>
                    <a:bodyPr/>
                    <a:lstStyle/>
                    <a:p>
                      <a:pPr algn="ctr" fontAlgn="b"/>
                      <a:r>
                        <a:rPr lang="en-US" sz="1200" b="0" i="0" u="none" strike="noStrike">
                          <a:solidFill>
                            <a:srgbClr val="000000"/>
                          </a:solidFill>
                          <a:latin typeface="Calibri"/>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400">
                <a:tc>
                  <a:txBody>
                    <a:bodyPr/>
                    <a:lstStyle/>
                    <a:p>
                      <a:pPr algn="ctr" fontAlgn="b"/>
                      <a:r>
                        <a:rPr lang="en-US" sz="1200" b="0" i="0" u="none" strike="noStrike">
                          <a:solidFill>
                            <a:srgbClr val="000000"/>
                          </a:solidFill>
                          <a:latin typeface="Calibri"/>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400">
                <a:tc>
                  <a:txBody>
                    <a:bodyPr/>
                    <a:lstStyle/>
                    <a:p>
                      <a:pPr algn="ctr" fontAlgn="b"/>
                      <a:r>
                        <a:rPr lang="en-US" sz="1200" b="0" i="0" u="none" strike="noStrike">
                          <a:solidFill>
                            <a:srgbClr val="000000"/>
                          </a:solidFill>
                          <a:latin typeface="Calibri"/>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400">
                <a:tc>
                  <a:txBody>
                    <a:bodyPr/>
                    <a:lstStyle/>
                    <a:p>
                      <a:pPr algn="ctr" fontAlgn="b"/>
                      <a:r>
                        <a:rPr lang="en-US" sz="1200" b="0" i="0" u="none" strike="noStrike">
                          <a:solidFill>
                            <a:srgbClr val="000000"/>
                          </a:solidFill>
                          <a:latin typeface="Calibri"/>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400">
                <a:tc>
                  <a:txBody>
                    <a:bodyPr/>
                    <a:lstStyle/>
                    <a:p>
                      <a:pPr algn="ctr" fontAlgn="b"/>
                      <a:r>
                        <a:rPr lang="en-US" sz="1200" b="0" i="0" u="none" strike="noStrike">
                          <a:solidFill>
                            <a:srgbClr val="000000"/>
                          </a:solidFill>
                          <a:latin typeface="Calibri"/>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3400">
                <a:tc>
                  <a:txBody>
                    <a:bodyPr/>
                    <a:lstStyle/>
                    <a:p>
                      <a:pPr algn="ctr" fontAlgn="b"/>
                      <a:r>
                        <a:rPr lang="en-US" sz="1200" b="0" i="0" u="none" strike="noStrike" dirty="0">
                          <a:solidFill>
                            <a:srgbClr val="000000"/>
                          </a:solidFill>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 Placeholder 3"/>
          <p:cNvSpPr>
            <a:spLocks noGrp="1"/>
          </p:cNvSpPr>
          <p:nvPr>
            <p:ph type="body" idx="13"/>
          </p:nvPr>
        </p:nvSpPr>
        <p:spPr>
          <a:xfrm>
            <a:off x="594360" y="1219200"/>
            <a:ext cx="7940040" cy="548640"/>
          </a:xfrm>
        </p:spPr>
        <p:txBody>
          <a:bodyPr/>
          <a:lstStyle/>
          <a:p>
            <a:pPr marL="177800" indent="-177800">
              <a:buClr>
                <a:schemeClr val="bg2"/>
              </a:buClr>
              <a:buFont typeface="Arial" pitchFamily="34" charset="0"/>
              <a:buChar char="•"/>
            </a:pPr>
            <a:r>
              <a:rPr lang="en-US" sz="1400" dirty="0" smtClean="0">
                <a:solidFill>
                  <a:srgbClr val="5F5F5F"/>
                </a:solidFill>
              </a:rPr>
              <a:t>As far as content inclusion in a business succession or continuity plan, </a:t>
            </a:r>
            <a:r>
              <a:rPr lang="en-US" sz="1400" dirty="0" smtClean="0">
                <a:solidFill>
                  <a:srgbClr val="5F5F5F"/>
                </a:solidFill>
              </a:rPr>
              <a:t>the top four items that Managers/ Owners </a:t>
            </a:r>
            <a:r>
              <a:rPr lang="en-US" sz="1400" dirty="0" smtClean="0">
                <a:solidFill>
                  <a:srgbClr val="5F5F5F"/>
                </a:solidFill>
              </a:rPr>
              <a:t>who share ownership </a:t>
            </a:r>
            <a:r>
              <a:rPr lang="en-US" sz="1400" dirty="0" smtClean="0">
                <a:solidFill>
                  <a:srgbClr val="5F5F5F"/>
                </a:solidFill>
              </a:rPr>
              <a:t>think is </a:t>
            </a:r>
            <a:r>
              <a:rPr lang="en-US" sz="1400" dirty="0" smtClean="0">
                <a:solidFill>
                  <a:srgbClr val="5F5F5F"/>
                </a:solidFill>
              </a:rPr>
              <a:t>very or extremely important to have </a:t>
            </a:r>
            <a:r>
              <a:rPr lang="en-US" sz="1400" dirty="0" smtClean="0">
                <a:solidFill>
                  <a:srgbClr val="5F5F5F"/>
                </a:solidFill>
              </a:rPr>
              <a:t>addressed include</a:t>
            </a:r>
            <a:r>
              <a:rPr lang="en-US" sz="1400" dirty="0" smtClean="0">
                <a:solidFill>
                  <a:srgbClr val="5F5F5F"/>
                </a:solidFill>
              </a:rPr>
              <a:t>: ‘Communication of succession plan’ (68%), </a:t>
            </a:r>
            <a:r>
              <a:rPr lang="en-US" sz="1400" dirty="0" smtClean="0">
                <a:solidFill>
                  <a:srgbClr val="5F5F5F"/>
                </a:solidFill>
              </a:rPr>
              <a:t>‘Plan for identification of high caliber prospective partners/business owners’ </a:t>
            </a:r>
            <a:r>
              <a:rPr lang="en-US" sz="1400" dirty="0" smtClean="0">
                <a:solidFill>
                  <a:srgbClr val="5F5F5F"/>
                </a:solidFill>
              </a:rPr>
              <a:t>(66%), ‘Client retention plan’ (65%) and ‘Exit strategy’ (64%).</a:t>
            </a:r>
            <a:endParaRPr lang="en-US" sz="1400" dirty="0">
              <a:solidFill>
                <a:srgbClr val="5F5F5F"/>
              </a:solidFill>
            </a:endParaRPr>
          </a:p>
        </p:txBody>
      </p:sp>
      <p:sp>
        <p:nvSpPr>
          <p:cNvPr id="7" name="Title 6"/>
          <p:cNvSpPr>
            <a:spLocks noGrp="1"/>
          </p:cNvSpPr>
          <p:nvPr>
            <p:ph type="title"/>
          </p:nvPr>
        </p:nvSpPr>
        <p:spPr>
          <a:xfrm>
            <a:off x="594360" y="676656"/>
            <a:ext cx="8244840" cy="571500"/>
          </a:xfrm>
        </p:spPr>
        <p:txBody>
          <a:bodyPr/>
          <a:lstStyle/>
          <a:p>
            <a:pPr>
              <a:defRPr/>
            </a:pPr>
            <a:r>
              <a:rPr lang="en-US" dirty="0" smtClean="0"/>
              <a:t>Communication, </a:t>
            </a:r>
            <a:r>
              <a:rPr lang="en-US" dirty="0" smtClean="0"/>
              <a:t>Talent, Client Retention and Exit Strategy Viewed </a:t>
            </a:r>
            <a:r>
              <a:rPr lang="en-US" dirty="0" smtClean="0"/>
              <a:t>as Most Important</a:t>
            </a:r>
            <a:endParaRPr lang="en-US" dirty="0"/>
          </a:p>
        </p:txBody>
      </p:sp>
      <p:sp>
        <p:nvSpPr>
          <p:cNvPr id="1031" name="Text Placeholder 21"/>
          <p:cNvSpPr>
            <a:spLocks noGrp="1"/>
          </p:cNvSpPr>
          <p:nvPr>
            <p:ph type="body" idx="17"/>
          </p:nvPr>
        </p:nvSpPr>
        <p:spPr>
          <a:xfrm>
            <a:off x="593724" y="6373813"/>
            <a:ext cx="8550276" cy="365125"/>
          </a:xfrm>
        </p:spPr>
        <p:txBody>
          <a:bodyPr/>
          <a:lstStyle/>
          <a:p>
            <a:pPr>
              <a:spcBef>
                <a:spcPts val="63"/>
              </a:spcBef>
            </a:pPr>
            <a:r>
              <a:rPr lang="en-US" sz="900" dirty="0" smtClean="0"/>
              <a:t>Q</a:t>
            </a:r>
            <a:r>
              <a:rPr lang="en-CA" sz="900" dirty="0" smtClean="0"/>
              <a:t>29. How important do you believe it would it be to have the following items addressed in your firm’s succession or continuity plan?</a:t>
            </a:r>
            <a:endParaRPr lang="en-US" sz="900" dirty="0" smtClean="0"/>
          </a:p>
          <a:p>
            <a:pPr>
              <a:spcBef>
                <a:spcPts val="63"/>
              </a:spcBef>
            </a:pPr>
            <a:r>
              <a:rPr lang="en-US" sz="900" dirty="0" smtClean="0"/>
              <a:t>Base: </a:t>
            </a:r>
            <a:r>
              <a:rPr lang="en-CA" sz="900" dirty="0" smtClean="0"/>
              <a:t>Shared management/ownership</a:t>
            </a:r>
            <a:r>
              <a:rPr lang="en-US" sz="900" dirty="0" smtClean="0"/>
              <a:t>, n=99</a:t>
            </a:r>
            <a:endParaRPr lang="en-US" sz="900" i="1" dirty="0" smtClean="0"/>
          </a:p>
        </p:txBody>
      </p:sp>
      <p:sp>
        <p:nvSpPr>
          <p:cNvPr id="6" name="Text Placeholder 4"/>
          <p:cNvSpPr>
            <a:spLocks noGrp="1"/>
          </p:cNvSpPr>
          <p:nvPr>
            <p:ph type="body" idx="14"/>
          </p:nvPr>
        </p:nvSpPr>
        <p:spPr>
          <a:xfrm>
            <a:off x="2514600" y="2209800"/>
            <a:ext cx="4572000" cy="251618"/>
          </a:xfrm>
        </p:spPr>
        <p:txBody>
          <a:bodyPr/>
          <a:lstStyle/>
          <a:p>
            <a:pPr algn="ctr"/>
            <a:r>
              <a:rPr lang="en-CA" b="1" dirty="0" smtClean="0"/>
              <a:t>Importance of Items to be Addressed on Firm’s Succession or Continuity Plan</a:t>
            </a:r>
            <a:endParaRPr lang="en-US" b="1" dirty="0"/>
          </a:p>
        </p:txBody>
      </p:sp>
      <p:sp>
        <p:nvSpPr>
          <p:cNvPr id="15" name="TextBox 14"/>
          <p:cNvSpPr txBox="1"/>
          <p:nvPr/>
        </p:nvSpPr>
        <p:spPr>
          <a:xfrm>
            <a:off x="7975200" y="1781175"/>
            <a:ext cx="864000" cy="830997"/>
          </a:xfrm>
          <a:prstGeom prst="rect">
            <a:avLst/>
          </a:prstGeom>
          <a:noFill/>
        </p:spPr>
        <p:txBody>
          <a:bodyPr wrap="square" rtlCol="0">
            <a:spAutoFit/>
          </a:bodyPr>
          <a:lstStyle/>
          <a:p>
            <a:pPr algn="ctr"/>
            <a:r>
              <a:rPr lang="en-US" sz="1200" dirty="0" smtClean="0"/>
              <a:t>Very/ Extremely Important</a:t>
            </a:r>
          </a:p>
          <a:p>
            <a:pPr algn="ctr"/>
            <a:r>
              <a:rPr lang="en-US" sz="1200" dirty="0" smtClean="0"/>
              <a:t>(net)</a:t>
            </a:r>
            <a:endParaRPr lang="en-US" sz="1200" dirty="0"/>
          </a:p>
        </p:txBody>
      </p:sp>
      <p:cxnSp>
        <p:nvCxnSpPr>
          <p:cNvPr id="22" name="Straight Connector 21"/>
          <p:cNvCxnSpPr/>
          <p:nvPr/>
        </p:nvCxnSpPr>
        <p:spPr>
          <a:xfrm>
            <a:off x="7981950" y="6381750"/>
            <a:ext cx="360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8343900" y="6162675"/>
            <a:ext cx="0" cy="21600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idx="13"/>
          </p:nvPr>
        </p:nvSpPr>
        <p:spPr>
          <a:xfrm>
            <a:off x="594360" y="1280160"/>
            <a:ext cx="8160322" cy="777240"/>
          </a:xfrm>
        </p:spPr>
        <p:txBody>
          <a:bodyPr/>
          <a:lstStyle/>
          <a:p>
            <a:pPr marL="177800" indent="-177800">
              <a:buClr>
                <a:schemeClr val="bg2"/>
              </a:buClr>
              <a:buFont typeface="Arial" pitchFamily="34" charset="0"/>
              <a:buChar char="•"/>
            </a:pPr>
            <a:r>
              <a:rPr lang="en-US" sz="1400" dirty="0" smtClean="0">
                <a:solidFill>
                  <a:srgbClr val="5F5F5F"/>
                </a:solidFill>
              </a:rPr>
              <a:t>Approximately half of </a:t>
            </a:r>
            <a:r>
              <a:rPr lang="en-US" sz="1400" dirty="0" smtClean="0">
                <a:solidFill>
                  <a:srgbClr val="5F5F5F"/>
                </a:solidFill>
              </a:rPr>
              <a:t>Managers/Owners who share ownership </a:t>
            </a:r>
            <a:r>
              <a:rPr lang="en-US" sz="1400" dirty="0" smtClean="0">
                <a:solidFill>
                  <a:srgbClr val="5F5F5F"/>
                </a:solidFill>
              </a:rPr>
              <a:t>think it would be ‘very useful’ to have information on ‘developing a successor within the firm’ (51%) and ‘Pathway training/mentoring of prospective partners’ (48%).</a:t>
            </a:r>
            <a:endParaRPr lang="en-US" sz="1400" dirty="0">
              <a:solidFill>
                <a:srgbClr val="5F5F5F"/>
              </a:solidFill>
            </a:endParaRPr>
          </a:p>
        </p:txBody>
      </p:sp>
      <p:sp>
        <p:nvSpPr>
          <p:cNvPr id="7" name="Title 6"/>
          <p:cNvSpPr>
            <a:spLocks noGrp="1"/>
          </p:cNvSpPr>
          <p:nvPr>
            <p:ph type="title"/>
          </p:nvPr>
        </p:nvSpPr>
        <p:spPr>
          <a:xfrm>
            <a:off x="594360" y="676656"/>
            <a:ext cx="8397240" cy="571500"/>
          </a:xfrm>
        </p:spPr>
        <p:txBody>
          <a:bodyPr/>
          <a:lstStyle/>
          <a:p>
            <a:pPr>
              <a:defRPr/>
            </a:pPr>
            <a:r>
              <a:rPr lang="en-US" dirty="0" smtClean="0"/>
              <a:t>Information on Developing </a:t>
            </a:r>
            <a:r>
              <a:rPr lang="en-US" dirty="0" smtClean="0"/>
              <a:t>Successors and Pathway Training seen as Most Useful</a:t>
            </a:r>
            <a:endParaRPr lang="en-US" dirty="0"/>
          </a:p>
        </p:txBody>
      </p:sp>
      <p:sp>
        <p:nvSpPr>
          <p:cNvPr id="1031" name="Text Placeholder 21"/>
          <p:cNvSpPr>
            <a:spLocks noGrp="1"/>
          </p:cNvSpPr>
          <p:nvPr>
            <p:ph type="body" idx="17"/>
          </p:nvPr>
        </p:nvSpPr>
        <p:spPr>
          <a:xfrm>
            <a:off x="593725" y="6373813"/>
            <a:ext cx="8166100" cy="365125"/>
          </a:xfrm>
        </p:spPr>
        <p:txBody>
          <a:bodyPr/>
          <a:lstStyle/>
          <a:p>
            <a:pPr>
              <a:spcBef>
                <a:spcPts val="63"/>
              </a:spcBef>
            </a:pPr>
            <a:r>
              <a:rPr lang="en-US" sz="900" dirty="0" smtClean="0"/>
              <a:t>Q30.</a:t>
            </a:r>
            <a:r>
              <a:rPr lang="en-CA" sz="900" dirty="0" smtClean="0"/>
              <a:t>How useful would it be to have information on the following topics? </a:t>
            </a:r>
            <a:r>
              <a:rPr lang="en-GB" sz="900" dirty="0" smtClean="0"/>
              <a:t> </a:t>
            </a:r>
            <a:r>
              <a:rPr lang="en-AU" sz="900" dirty="0" smtClean="0"/>
              <a:t> </a:t>
            </a:r>
            <a:endParaRPr lang="en-US" sz="900" dirty="0" smtClean="0"/>
          </a:p>
          <a:p>
            <a:pPr>
              <a:spcBef>
                <a:spcPts val="63"/>
              </a:spcBef>
            </a:pPr>
            <a:r>
              <a:rPr lang="en-US" sz="900" dirty="0" smtClean="0"/>
              <a:t>Base: </a:t>
            </a:r>
            <a:r>
              <a:rPr lang="en-CA" sz="900" dirty="0" smtClean="0"/>
              <a:t>Shared management/ownership</a:t>
            </a:r>
            <a:r>
              <a:rPr lang="en-US" sz="900" dirty="0" smtClean="0"/>
              <a:t>, n=99</a:t>
            </a:r>
          </a:p>
        </p:txBody>
      </p:sp>
      <p:graphicFrame>
        <p:nvGraphicFramePr>
          <p:cNvPr id="5" name="Chart 4"/>
          <p:cNvGraphicFramePr/>
          <p:nvPr/>
        </p:nvGraphicFramePr>
        <p:xfrm>
          <a:off x="304800" y="2514600"/>
          <a:ext cx="8382000" cy="396239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4"/>
          <p:cNvSpPr>
            <a:spLocks noGrp="1"/>
          </p:cNvSpPr>
          <p:nvPr>
            <p:ph type="body" idx="14"/>
          </p:nvPr>
        </p:nvSpPr>
        <p:spPr>
          <a:xfrm>
            <a:off x="2743200" y="2209800"/>
            <a:ext cx="4267200" cy="304800"/>
          </a:xfrm>
        </p:spPr>
        <p:txBody>
          <a:bodyPr/>
          <a:lstStyle/>
          <a:p>
            <a:pPr algn="ctr"/>
            <a:r>
              <a:rPr lang="en-US" b="1" dirty="0" smtClean="0"/>
              <a:t>Usefulness to have Information on the Following Topics</a:t>
            </a:r>
            <a:endParaRPr lang="en-US" b="1" u="sng" dirty="0"/>
          </a:p>
        </p:txBody>
      </p:sp>
      <p:sp>
        <p:nvSpPr>
          <p:cNvPr id="8" name="Rectangle 7"/>
          <p:cNvSpPr/>
          <p:nvPr/>
        </p:nvSpPr>
        <p:spPr>
          <a:xfrm>
            <a:off x="8108550" y="1752600"/>
            <a:ext cx="685800" cy="441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9" name="Table 8"/>
          <p:cNvGraphicFramePr>
            <a:graphicFrameLocks noGrp="1"/>
          </p:cNvGraphicFramePr>
          <p:nvPr/>
        </p:nvGraphicFramePr>
        <p:xfrm>
          <a:off x="8108550" y="2600323"/>
          <a:ext cx="685800" cy="3581407"/>
        </p:xfrm>
        <a:graphic>
          <a:graphicData uri="http://schemas.openxmlformats.org/drawingml/2006/table">
            <a:tbl>
              <a:tblPr firstRow="1" bandRow="1">
                <a:tableStyleId>{5C22544A-7EE6-4342-B048-85BDC9FD1C3A}</a:tableStyleId>
              </a:tblPr>
              <a:tblGrid>
                <a:gridCol w="685800"/>
              </a:tblGrid>
              <a:tr h="210671">
                <a:tc>
                  <a:txBody>
                    <a:bodyPr/>
                    <a:lstStyle/>
                    <a:p>
                      <a:pPr algn="ctr" fontAlgn="t"/>
                      <a:r>
                        <a:rPr lang="en-US" sz="1100" b="0" i="0" u="none" strike="noStrike" dirty="0" smtClean="0">
                          <a:solidFill>
                            <a:srgbClr val="000000"/>
                          </a:solidFill>
                          <a:latin typeface="Calibri"/>
                        </a:rPr>
                        <a:t>85%</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89%</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84%</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79%</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83%</a:t>
                      </a:r>
                      <a:endParaRPr lang="en-US" sz="1100" b="0" i="0" u="none" strike="noStrike" dirty="0">
                        <a:solidFill>
                          <a:srgbClr val="000000"/>
                        </a:solidFill>
                        <a:latin typeface="Calibri"/>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81%</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86%</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88%</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78%</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87%</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76%</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74%</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54%</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63%</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56%</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73%</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0671">
                <a:tc>
                  <a:txBody>
                    <a:bodyPr/>
                    <a:lstStyle/>
                    <a:p>
                      <a:pPr algn="ctr" fontAlgn="t"/>
                      <a:r>
                        <a:rPr lang="en-US" sz="1100" b="0" i="0" u="none" strike="noStrike" dirty="0" smtClean="0">
                          <a:solidFill>
                            <a:srgbClr val="000000"/>
                          </a:solidFill>
                          <a:latin typeface="Calibri"/>
                        </a:rPr>
                        <a:t>52%</a:t>
                      </a:r>
                      <a:endParaRPr lang="en-US" sz="1100" b="0" i="0" u="none" strike="noStrike" dirty="0">
                        <a:solidFill>
                          <a:srgbClr val="000000"/>
                        </a:solidFill>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2" name="TextBox 11"/>
          <p:cNvSpPr txBox="1"/>
          <p:nvPr/>
        </p:nvSpPr>
        <p:spPr>
          <a:xfrm>
            <a:off x="8013300" y="1752600"/>
            <a:ext cx="864000" cy="830997"/>
          </a:xfrm>
          <a:prstGeom prst="rect">
            <a:avLst/>
          </a:prstGeom>
          <a:noFill/>
        </p:spPr>
        <p:txBody>
          <a:bodyPr wrap="square" rtlCol="0">
            <a:spAutoFit/>
          </a:bodyPr>
          <a:lstStyle/>
          <a:p>
            <a:pPr algn="ctr"/>
            <a:r>
              <a:rPr lang="en-US" sz="1200" dirty="0" smtClean="0"/>
              <a:t>Very/ Somewhat Useful</a:t>
            </a:r>
          </a:p>
          <a:p>
            <a:pPr algn="ctr"/>
            <a:r>
              <a:rPr lang="en-US" sz="1200" dirty="0" smtClean="0"/>
              <a:t>(net)</a:t>
            </a:r>
            <a:endParaRPr lang="en-US" sz="1200" dirty="0"/>
          </a:p>
        </p:txBody>
      </p:sp>
      <p:sp>
        <p:nvSpPr>
          <p:cNvPr id="13" name="Rectangle 12"/>
          <p:cNvSpPr/>
          <p:nvPr/>
        </p:nvSpPr>
        <p:spPr>
          <a:xfrm>
            <a:off x="1295400" y="2619375"/>
            <a:ext cx="7467600" cy="41148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676275"/>
            <a:ext cx="8166100" cy="571500"/>
          </a:xfrm>
        </p:spPr>
        <p:txBody>
          <a:bodyPr/>
          <a:lstStyle/>
          <a:p>
            <a:pPr eaLnBrk="1" hangingPunct="1">
              <a:defRPr/>
            </a:pPr>
            <a:r>
              <a:rPr lang="en-US" dirty="0" smtClean="0"/>
              <a:t>Background and Objectives</a:t>
            </a:r>
            <a:endParaRPr lang="en-US" dirty="0"/>
          </a:p>
        </p:txBody>
      </p:sp>
      <p:sp>
        <p:nvSpPr>
          <p:cNvPr id="31747" name="Content Placeholder 3"/>
          <p:cNvSpPr>
            <a:spLocks noGrp="1"/>
          </p:cNvSpPr>
          <p:nvPr>
            <p:ph sz="quarter" idx="14"/>
          </p:nvPr>
        </p:nvSpPr>
        <p:spPr>
          <a:xfrm>
            <a:off x="593725" y="1371600"/>
            <a:ext cx="8245475" cy="5257800"/>
          </a:xfrm>
        </p:spPr>
        <p:txBody>
          <a:bodyPr/>
          <a:lstStyle/>
          <a:p>
            <a:pPr eaLnBrk="1" hangingPunct="1">
              <a:buFont typeface="Arial" pitchFamily="34" charset="0"/>
              <a:buNone/>
            </a:pPr>
            <a:r>
              <a:rPr lang="en-US" b="1" dirty="0" smtClean="0"/>
              <a:t>Background</a:t>
            </a:r>
            <a:r>
              <a:rPr lang="en-US" dirty="0" smtClean="0"/>
              <a:t>:</a:t>
            </a:r>
          </a:p>
          <a:p>
            <a:r>
              <a:rPr lang="en-CA" sz="1600" dirty="0" smtClean="0"/>
              <a:t>In May 2014, the Global Accounting Alliance (GAA), in cooperation with </a:t>
            </a:r>
            <a:r>
              <a:rPr lang="en-US" sz="1600" dirty="0" smtClean="0"/>
              <a:t>the eleven member bodies that make up the alliance,</a:t>
            </a:r>
            <a:r>
              <a:rPr lang="en-CA" sz="1600" dirty="0" smtClean="0"/>
              <a:t> undertook a foundational research study to gather, quantify and assess the attitudes and opinions that Public Accountants have toward business succession and continuity planning.  Specifically, the </a:t>
            </a:r>
            <a:r>
              <a:rPr lang="en-US" sz="1600" dirty="0" smtClean="0"/>
              <a:t>purpose of this initiative is to identify members' comparative level of knowledge and preparedness in relation to succession and continuity planning and to assist member bodies to identify which, if any, new or additional services may be of benefit to their members</a:t>
            </a:r>
            <a:r>
              <a:rPr lang="en-CA" sz="1600" dirty="0" smtClean="0"/>
              <a:t>. </a:t>
            </a:r>
          </a:p>
          <a:p>
            <a:r>
              <a:rPr lang="en-CA" sz="1600" dirty="0" smtClean="0"/>
              <a:t>The research, which looks at results from a global, national and regional perspective, aims to inform the GAA and its global partners of the issues unique to each member base, while also providing global benchmarks. </a:t>
            </a:r>
          </a:p>
          <a:p>
            <a:pPr>
              <a:buNone/>
            </a:pPr>
            <a:r>
              <a:rPr lang="en-US" b="1" dirty="0" smtClean="0"/>
              <a:t>Research Objectives</a:t>
            </a:r>
            <a:r>
              <a:rPr lang="en-US" dirty="0" smtClean="0"/>
              <a:t>:</a:t>
            </a:r>
          </a:p>
          <a:p>
            <a:r>
              <a:rPr lang="en-CA" sz="1600" dirty="0" smtClean="0"/>
              <a:t>To identify opportunities to better engage members on topics surrounding business succession and continuity planning; </a:t>
            </a:r>
          </a:p>
          <a:p>
            <a:r>
              <a:rPr lang="en-CA" sz="1600" dirty="0" smtClean="0"/>
              <a:t>To determine which, if any, barriers exist that are preventing senior staff from writing a formal business succession plan;   </a:t>
            </a:r>
          </a:p>
          <a:p>
            <a:r>
              <a:rPr lang="en-CA" sz="1600" dirty="0" smtClean="0"/>
              <a:t>To provide international benchmarks on business succession and continuity planning; and,</a:t>
            </a:r>
          </a:p>
          <a:p>
            <a:pPr marL="447675" indent="-447675"/>
            <a:r>
              <a:rPr lang="en-CA" sz="1600" dirty="0" smtClean="0"/>
              <a:t>To segment results by each member base and region.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79613" y="3181350"/>
            <a:ext cx="6978650" cy="585788"/>
          </a:xfrm>
        </p:spPr>
        <p:txBody>
          <a:bodyPr>
            <a:normAutofit/>
          </a:bodyPr>
          <a:lstStyle/>
          <a:p>
            <a:pPr>
              <a:defRPr/>
            </a:pPr>
            <a:r>
              <a:rPr lang="en-US" dirty="0" smtClean="0"/>
              <a:t>Demographics &amp; </a:t>
            </a:r>
            <a:r>
              <a:rPr lang="en-US" dirty="0" err="1" smtClean="0"/>
              <a:t>Firmographics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t>Demographics and </a:t>
            </a:r>
            <a:r>
              <a:rPr lang="en-US" dirty="0" err="1" smtClean="0"/>
              <a:t>Firmographics</a:t>
            </a:r>
            <a:endParaRPr lang="en-US" dirty="0"/>
          </a:p>
        </p:txBody>
      </p:sp>
      <p:sp>
        <p:nvSpPr>
          <p:cNvPr id="1031" name="Text Placeholder 21"/>
          <p:cNvSpPr>
            <a:spLocks noGrp="1"/>
          </p:cNvSpPr>
          <p:nvPr>
            <p:ph type="body" idx="17"/>
          </p:nvPr>
        </p:nvSpPr>
        <p:spPr>
          <a:xfrm>
            <a:off x="593725" y="6373813"/>
            <a:ext cx="8166100" cy="365125"/>
          </a:xfrm>
        </p:spPr>
        <p:txBody>
          <a:bodyPr/>
          <a:lstStyle/>
          <a:p>
            <a:pPr>
              <a:spcBef>
                <a:spcPts val="63"/>
              </a:spcBef>
            </a:pPr>
            <a:r>
              <a:rPr lang="en-US" sz="900" dirty="0" smtClean="0"/>
              <a:t>Base: All respondents, n=386</a:t>
            </a:r>
          </a:p>
        </p:txBody>
      </p:sp>
      <p:graphicFrame>
        <p:nvGraphicFramePr>
          <p:cNvPr id="5" name="Content Placeholder 4"/>
          <p:cNvGraphicFramePr>
            <a:graphicFrameLocks/>
          </p:cNvGraphicFramePr>
          <p:nvPr/>
        </p:nvGraphicFramePr>
        <p:xfrm>
          <a:off x="4648200" y="1676400"/>
          <a:ext cx="38862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24894" y="1432351"/>
            <a:ext cx="407484" cy="261610"/>
          </a:xfrm>
          <a:prstGeom prst="rect">
            <a:avLst/>
          </a:prstGeom>
          <a:noFill/>
        </p:spPr>
        <p:txBody>
          <a:bodyPr wrap="none" rtlCol="0">
            <a:spAutoFit/>
          </a:bodyPr>
          <a:lstStyle/>
          <a:p>
            <a:r>
              <a:rPr lang="en-US" sz="1100" b="1" u="sng" dirty="0" smtClean="0">
                <a:latin typeface="+mn-lt"/>
              </a:rPr>
              <a:t>Age</a:t>
            </a:r>
            <a:endParaRPr lang="en-US" sz="1100" b="1" u="sng" dirty="0">
              <a:latin typeface="+mn-lt"/>
            </a:endParaRPr>
          </a:p>
        </p:txBody>
      </p:sp>
      <p:graphicFrame>
        <p:nvGraphicFramePr>
          <p:cNvPr id="11" name="Content Placeholder 4"/>
          <p:cNvGraphicFramePr>
            <a:graphicFrameLocks/>
          </p:cNvGraphicFramePr>
          <p:nvPr/>
        </p:nvGraphicFramePr>
        <p:xfrm>
          <a:off x="1447800" y="4229100"/>
          <a:ext cx="2743200" cy="21336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639728" y="4000500"/>
            <a:ext cx="1789272" cy="261610"/>
          </a:xfrm>
          <a:prstGeom prst="rect">
            <a:avLst/>
          </a:prstGeom>
          <a:noFill/>
        </p:spPr>
        <p:txBody>
          <a:bodyPr wrap="square" rtlCol="0">
            <a:spAutoFit/>
          </a:bodyPr>
          <a:lstStyle/>
          <a:p>
            <a:r>
              <a:rPr lang="en-US" sz="1100" b="1" u="sng" dirty="0" smtClean="0">
                <a:latin typeface="+mn-lt"/>
              </a:rPr>
              <a:t>Number of National Offices</a:t>
            </a:r>
            <a:endParaRPr lang="en-US" sz="1100" b="1" u="sng" dirty="0">
              <a:latin typeface="+mn-lt"/>
            </a:endParaRPr>
          </a:p>
        </p:txBody>
      </p:sp>
      <p:graphicFrame>
        <p:nvGraphicFramePr>
          <p:cNvPr id="16" name="Chart Placeholder 8"/>
          <p:cNvGraphicFramePr>
            <a:graphicFrameLocks/>
          </p:cNvGraphicFramePr>
          <p:nvPr>
            <p:extLst>
              <p:ext uri="{D42A27DB-BD31-4B8C-83A1-F6EECF244321}">
                <p14:modId xmlns="" xmlns:p14="http://schemas.microsoft.com/office/powerpoint/2010/main" val="3716304098"/>
              </p:ext>
            </p:extLst>
          </p:nvPr>
        </p:nvGraphicFramePr>
        <p:xfrm>
          <a:off x="1524000" y="1619250"/>
          <a:ext cx="1978855" cy="1998428"/>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2226427" y="1390650"/>
            <a:ext cx="615874" cy="261610"/>
          </a:xfrm>
          <a:prstGeom prst="rect">
            <a:avLst/>
          </a:prstGeom>
          <a:noFill/>
        </p:spPr>
        <p:txBody>
          <a:bodyPr wrap="none" rtlCol="0">
            <a:spAutoFit/>
          </a:bodyPr>
          <a:lstStyle/>
          <a:p>
            <a:r>
              <a:rPr lang="en-US" sz="1100" b="1" u="sng" dirty="0" smtClean="0">
                <a:latin typeface="+mn-lt"/>
              </a:rPr>
              <a:t>Gender</a:t>
            </a:r>
            <a:endParaRPr lang="en-US" sz="1100" b="1" u="sng" dirty="0">
              <a:latin typeface="+mn-lt"/>
            </a:endParaRPr>
          </a:p>
        </p:txBody>
      </p:sp>
      <p:graphicFrame>
        <p:nvGraphicFramePr>
          <p:cNvPr id="10" name="Content Placeholder 4"/>
          <p:cNvGraphicFramePr>
            <a:graphicFrameLocks/>
          </p:cNvGraphicFramePr>
          <p:nvPr/>
        </p:nvGraphicFramePr>
        <p:xfrm>
          <a:off x="4648200" y="4229100"/>
          <a:ext cx="2971800" cy="213360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5334000" y="4000500"/>
            <a:ext cx="1789272" cy="261610"/>
          </a:xfrm>
          <a:prstGeom prst="rect">
            <a:avLst/>
          </a:prstGeom>
          <a:noFill/>
        </p:spPr>
        <p:txBody>
          <a:bodyPr wrap="square" rtlCol="0">
            <a:spAutoFit/>
          </a:bodyPr>
          <a:lstStyle/>
          <a:p>
            <a:pPr algn="ctr"/>
            <a:r>
              <a:rPr lang="en-US" sz="1100" b="1" u="sng" dirty="0" smtClean="0">
                <a:latin typeface="+mn-lt"/>
              </a:rPr>
              <a:t>Region</a:t>
            </a:r>
            <a:endParaRPr lang="en-US" sz="1100" b="1" u="sng"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err="1" smtClean="0"/>
              <a:t>Firmographics</a:t>
            </a:r>
            <a:endParaRPr lang="en-US" dirty="0"/>
          </a:p>
        </p:txBody>
      </p:sp>
      <p:sp>
        <p:nvSpPr>
          <p:cNvPr id="1031" name="Text Placeholder 21"/>
          <p:cNvSpPr>
            <a:spLocks noGrp="1"/>
          </p:cNvSpPr>
          <p:nvPr>
            <p:ph type="body" idx="17"/>
          </p:nvPr>
        </p:nvSpPr>
        <p:spPr>
          <a:xfrm>
            <a:off x="593725" y="6373813"/>
            <a:ext cx="8166100" cy="365125"/>
          </a:xfrm>
        </p:spPr>
        <p:txBody>
          <a:bodyPr/>
          <a:lstStyle/>
          <a:p>
            <a:pPr eaLnBrk="1" hangingPunct="1">
              <a:spcBef>
                <a:spcPts val="63"/>
              </a:spcBef>
            </a:pPr>
            <a:endParaRPr lang="en-US" sz="900" dirty="0" smtClean="0"/>
          </a:p>
          <a:p>
            <a:pPr>
              <a:spcBef>
                <a:spcPts val="63"/>
              </a:spcBef>
            </a:pPr>
            <a:r>
              <a:rPr lang="en-US" sz="900" dirty="0" smtClean="0"/>
              <a:t>Base: All respondents, n=386</a:t>
            </a:r>
          </a:p>
        </p:txBody>
      </p:sp>
      <p:graphicFrame>
        <p:nvGraphicFramePr>
          <p:cNvPr id="12" name="Content Placeholder 4"/>
          <p:cNvGraphicFramePr>
            <a:graphicFrameLocks/>
          </p:cNvGraphicFramePr>
          <p:nvPr/>
        </p:nvGraphicFramePr>
        <p:xfrm>
          <a:off x="838200" y="1600200"/>
          <a:ext cx="3276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676400" y="1447800"/>
            <a:ext cx="2233304" cy="261610"/>
          </a:xfrm>
          <a:prstGeom prst="rect">
            <a:avLst/>
          </a:prstGeom>
          <a:noFill/>
        </p:spPr>
        <p:txBody>
          <a:bodyPr wrap="none" rtlCol="0">
            <a:spAutoFit/>
          </a:bodyPr>
          <a:lstStyle/>
          <a:p>
            <a:r>
              <a:rPr lang="en-CA" sz="1100" b="1" u="sng" dirty="0" smtClean="0"/>
              <a:t>Services Firm Provided in Past Year</a:t>
            </a:r>
            <a:endParaRPr lang="en-US" sz="1100" b="1" u="sng" dirty="0">
              <a:latin typeface="+mn-lt"/>
            </a:endParaRPr>
          </a:p>
        </p:txBody>
      </p:sp>
      <p:graphicFrame>
        <p:nvGraphicFramePr>
          <p:cNvPr id="16" name="Content Placeholder 4"/>
          <p:cNvGraphicFramePr>
            <a:graphicFrameLocks/>
          </p:cNvGraphicFramePr>
          <p:nvPr/>
        </p:nvGraphicFramePr>
        <p:xfrm>
          <a:off x="4800600" y="1600200"/>
          <a:ext cx="3581400"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5334000" y="1447800"/>
            <a:ext cx="2680542" cy="261610"/>
          </a:xfrm>
          <a:prstGeom prst="rect">
            <a:avLst/>
          </a:prstGeom>
          <a:noFill/>
        </p:spPr>
        <p:txBody>
          <a:bodyPr wrap="none" rtlCol="0">
            <a:spAutoFit/>
          </a:bodyPr>
          <a:lstStyle/>
          <a:p>
            <a:r>
              <a:rPr lang="en-CA" sz="1100" b="1" u="sng" dirty="0" smtClean="0"/>
              <a:t>Largest Portion of Firm's Chargeable Hours</a:t>
            </a:r>
            <a:endParaRPr lang="en-US" sz="1100" b="1" u="sng" dirty="0">
              <a:latin typeface="+mn-lt"/>
            </a:endParaRPr>
          </a:p>
        </p:txBody>
      </p:sp>
      <p:graphicFrame>
        <p:nvGraphicFramePr>
          <p:cNvPr id="20" name="Content Placeholder 4"/>
          <p:cNvGraphicFramePr>
            <a:graphicFrameLocks/>
          </p:cNvGraphicFramePr>
          <p:nvPr/>
        </p:nvGraphicFramePr>
        <p:xfrm>
          <a:off x="0" y="4343400"/>
          <a:ext cx="4495800" cy="21336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2023450" y="4114800"/>
            <a:ext cx="1539204" cy="261610"/>
          </a:xfrm>
          <a:prstGeom prst="rect">
            <a:avLst/>
          </a:prstGeom>
          <a:noFill/>
        </p:spPr>
        <p:txBody>
          <a:bodyPr wrap="none" rtlCol="0">
            <a:spAutoFit/>
          </a:bodyPr>
          <a:lstStyle/>
          <a:p>
            <a:r>
              <a:rPr lang="en-CA" sz="1100" b="1" u="sng" dirty="0" smtClean="0"/>
              <a:t>Types of Clients Served</a:t>
            </a:r>
            <a:endParaRPr lang="en-US" sz="1100" b="1" u="sng" dirty="0">
              <a:latin typeface="+mn-lt"/>
            </a:endParaRPr>
          </a:p>
        </p:txBody>
      </p:sp>
      <p:graphicFrame>
        <p:nvGraphicFramePr>
          <p:cNvPr id="22" name="Content Placeholder 4"/>
          <p:cNvGraphicFramePr>
            <a:graphicFrameLocks/>
          </p:cNvGraphicFramePr>
          <p:nvPr/>
        </p:nvGraphicFramePr>
        <p:xfrm>
          <a:off x="5562600" y="4343400"/>
          <a:ext cx="2209800" cy="2133600"/>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6032910" y="4114800"/>
            <a:ext cx="1282723" cy="261610"/>
          </a:xfrm>
          <a:prstGeom prst="rect">
            <a:avLst/>
          </a:prstGeom>
          <a:noFill/>
        </p:spPr>
        <p:txBody>
          <a:bodyPr wrap="none" rtlCol="0">
            <a:spAutoFit/>
          </a:bodyPr>
          <a:lstStyle/>
          <a:p>
            <a:r>
              <a:rPr lang="en-CA" sz="1100" b="1" u="sng" dirty="0" smtClean="0"/>
              <a:t>Firm Age Structure</a:t>
            </a:r>
            <a:endParaRPr lang="en-US" sz="1100"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676275"/>
            <a:ext cx="8166100" cy="571500"/>
          </a:xfrm>
        </p:spPr>
        <p:txBody>
          <a:bodyPr/>
          <a:lstStyle/>
          <a:p>
            <a:pPr eaLnBrk="1" hangingPunct="1">
              <a:defRPr/>
            </a:pPr>
            <a:r>
              <a:rPr lang="en-US" dirty="0" smtClean="0"/>
              <a:t>GAA Member Representation</a:t>
            </a:r>
            <a:endParaRPr lang="en-US" dirty="0"/>
          </a:p>
        </p:txBody>
      </p:sp>
      <p:pic>
        <p:nvPicPr>
          <p:cNvPr id="78850" name="Picture 2" descr="http://www.psdgraphics.com/file/blank-world-map.jpg"/>
          <p:cNvPicPr>
            <a:picLocks noChangeAspect="1" noChangeArrowheads="1"/>
          </p:cNvPicPr>
          <p:nvPr/>
        </p:nvPicPr>
        <p:blipFill>
          <a:blip r:embed="rId2" cstate="print"/>
          <a:srcRect t="8720" b="7482"/>
          <a:stretch>
            <a:fillRect/>
          </a:stretch>
        </p:blipFill>
        <p:spPr bwMode="auto">
          <a:xfrm>
            <a:off x="1295400" y="1676400"/>
            <a:ext cx="6819123" cy="4283807"/>
          </a:xfrm>
          <a:prstGeom prst="rect">
            <a:avLst/>
          </a:prstGeom>
          <a:noFill/>
        </p:spPr>
      </p:pic>
      <p:pic>
        <p:nvPicPr>
          <p:cNvPr id="78852" name="Picture 4" descr="http://www.globalaccountingalliance.com/globalaccountingalliance/%7E/media/gaa/images/Logos_Content/CA_Canada.png"/>
          <p:cNvPicPr>
            <a:picLocks noChangeAspect="1" noChangeArrowheads="1"/>
          </p:cNvPicPr>
          <p:nvPr/>
        </p:nvPicPr>
        <p:blipFill>
          <a:blip r:embed="rId3" cstate="print"/>
          <a:srcRect/>
          <a:stretch>
            <a:fillRect/>
          </a:stretch>
        </p:blipFill>
        <p:spPr bwMode="auto">
          <a:xfrm>
            <a:off x="596349" y="2057400"/>
            <a:ext cx="1537251" cy="457200"/>
          </a:xfrm>
          <a:prstGeom prst="rect">
            <a:avLst/>
          </a:prstGeom>
          <a:noFill/>
        </p:spPr>
      </p:pic>
      <p:pic>
        <p:nvPicPr>
          <p:cNvPr id="94210" name="Picture 2" descr="AICPA"/>
          <p:cNvPicPr>
            <a:picLocks noChangeAspect="1" noChangeArrowheads="1"/>
          </p:cNvPicPr>
          <p:nvPr/>
        </p:nvPicPr>
        <p:blipFill>
          <a:blip r:embed="rId4" cstate="print"/>
          <a:srcRect/>
          <a:stretch>
            <a:fillRect/>
          </a:stretch>
        </p:blipFill>
        <p:spPr bwMode="auto">
          <a:xfrm>
            <a:off x="914400" y="3581400"/>
            <a:ext cx="1428750" cy="447675"/>
          </a:xfrm>
          <a:prstGeom prst="rect">
            <a:avLst/>
          </a:prstGeom>
          <a:noFill/>
        </p:spPr>
      </p:pic>
      <p:cxnSp>
        <p:nvCxnSpPr>
          <p:cNvPr id="16" name="Straight Arrow Connector 15"/>
          <p:cNvCxnSpPr/>
          <p:nvPr/>
        </p:nvCxnSpPr>
        <p:spPr>
          <a:xfrm>
            <a:off x="1752600" y="2514600"/>
            <a:ext cx="9144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286000" y="3581400"/>
            <a:ext cx="5334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619500" y="2019300"/>
            <a:ext cx="762000"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4216" name="Picture 8" descr="http://www.globalaccountingalliance.com/globalaccountingalliance/%7E/media/gaa/images/Logos_Content/Ireland.png"/>
          <p:cNvPicPr>
            <a:picLocks noChangeAspect="1" noChangeArrowheads="1"/>
          </p:cNvPicPr>
          <p:nvPr/>
        </p:nvPicPr>
        <p:blipFill>
          <a:blip r:embed="rId5" cstate="print"/>
          <a:srcRect/>
          <a:stretch>
            <a:fillRect/>
          </a:stretch>
        </p:blipFill>
        <p:spPr bwMode="auto">
          <a:xfrm>
            <a:off x="2743200" y="1600200"/>
            <a:ext cx="1106779" cy="523876"/>
          </a:xfrm>
          <a:prstGeom prst="rect">
            <a:avLst/>
          </a:prstGeom>
          <a:noFill/>
        </p:spPr>
      </p:pic>
      <p:pic>
        <p:nvPicPr>
          <p:cNvPr id="94214" name="Picture 6" descr="http://www.globalaccountingalliance.com/globalaccountingalliance/%7E/media/gaa/images/Logos_Content/ICAEW.png"/>
          <p:cNvPicPr>
            <a:picLocks noChangeAspect="1" noChangeArrowheads="1"/>
          </p:cNvPicPr>
          <p:nvPr/>
        </p:nvPicPr>
        <p:blipFill>
          <a:blip r:embed="rId6" cstate="print"/>
          <a:srcRect/>
          <a:stretch>
            <a:fillRect/>
          </a:stretch>
        </p:blipFill>
        <p:spPr bwMode="auto">
          <a:xfrm>
            <a:off x="5334000" y="1752600"/>
            <a:ext cx="990600" cy="446847"/>
          </a:xfrm>
          <a:prstGeom prst="rect">
            <a:avLst/>
          </a:prstGeom>
          <a:noFill/>
        </p:spPr>
      </p:pic>
      <p:pic>
        <p:nvPicPr>
          <p:cNvPr id="94218" name="Picture 10" descr="http://www.globalaccountingalliance.com/globalaccountingalliance/%7E/media/gaa/images/Logos_Content/ICAS.png"/>
          <p:cNvPicPr>
            <a:picLocks noChangeAspect="1" noChangeArrowheads="1"/>
          </p:cNvPicPr>
          <p:nvPr/>
        </p:nvPicPr>
        <p:blipFill>
          <a:blip r:embed="rId7" cstate="print"/>
          <a:srcRect/>
          <a:stretch>
            <a:fillRect/>
          </a:stretch>
        </p:blipFill>
        <p:spPr bwMode="auto">
          <a:xfrm>
            <a:off x="3962400" y="1447800"/>
            <a:ext cx="1298507" cy="381000"/>
          </a:xfrm>
          <a:prstGeom prst="rect">
            <a:avLst/>
          </a:prstGeom>
          <a:noFill/>
        </p:spPr>
      </p:pic>
      <p:pic>
        <p:nvPicPr>
          <p:cNvPr id="94222" name="Picture 14" descr="http://www.globalaccountingalliance.com/globalaccountingalliance/%7E/media/gaa/images/Logos_Content/CPA_HK.png"/>
          <p:cNvPicPr>
            <a:picLocks noChangeAspect="1" noChangeArrowheads="1"/>
          </p:cNvPicPr>
          <p:nvPr/>
        </p:nvPicPr>
        <p:blipFill>
          <a:blip r:embed="rId8" cstate="print"/>
          <a:srcRect/>
          <a:stretch>
            <a:fillRect/>
          </a:stretch>
        </p:blipFill>
        <p:spPr bwMode="auto">
          <a:xfrm>
            <a:off x="7086600" y="3733800"/>
            <a:ext cx="914400" cy="671945"/>
          </a:xfrm>
          <a:prstGeom prst="rect">
            <a:avLst/>
          </a:prstGeom>
          <a:noFill/>
        </p:spPr>
      </p:pic>
      <p:pic>
        <p:nvPicPr>
          <p:cNvPr id="94226" name="Picture 18" descr="http://www.globalaccountingalliance.com/globalaccountingalliance/%7E/media/gaa/images/Logos_Content/JICPA.png"/>
          <p:cNvPicPr>
            <a:picLocks noChangeAspect="1" noChangeArrowheads="1"/>
          </p:cNvPicPr>
          <p:nvPr/>
        </p:nvPicPr>
        <p:blipFill>
          <a:blip r:embed="rId9" cstate="print"/>
          <a:srcRect/>
          <a:stretch>
            <a:fillRect/>
          </a:stretch>
        </p:blipFill>
        <p:spPr bwMode="auto">
          <a:xfrm>
            <a:off x="7848600" y="2819400"/>
            <a:ext cx="609600" cy="768096"/>
          </a:xfrm>
          <a:prstGeom prst="rect">
            <a:avLst/>
          </a:prstGeom>
          <a:noFill/>
        </p:spPr>
      </p:pic>
      <p:pic>
        <p:nvPicPr>
          <p:cNvPr id="94228" name="Picture 20" descr="http://www.globalaccountingalliance.com/globalaccountingalliance/%7E/media/gaa/images/Logos_Content/IDW.png"/>
          <p:cNvPicPr>
            <a:picLocks noChangeAspect="1" noChangeArrowheads="1"/>
          </p:cNvPicPr>
          <p:nvPr/>
        </p:nvPicPr>
        <p:blipFill>
          <a:blip r:embed="rId10" cstate="print"/>
          <a:srcRect/>
          <a:stretch>
            <a:fillRect/>
          </a:stretch>
        </p:blipFill>
        <p:spPr bwMode="auto">
          <a:xfrm>
            <a:off x="6477000" y="1828800"/>
            <a:ext cx="1143000" cy="326573"/>
          </a:xfrm>
          <a:prstGeom prst="rect">
            <a:avLst/>
          </a:prstGeom>
          <a:noFill/>
        </p:spPr>
      </p:pic>
      <p:cxnSp>
        <p:nvCxnSpPr>
          <p:cNvPr id="26" name="Straight Arrow Connector 25"/>
          <p:cNvCxnSpPr>
            <a:stCxn id="94214" idx="2"/>
          </p:cNvCxnSpPr>
          <p:nvPr/>
        </p:nvCxnSpPr>
        <p:spPr>
          <a:xfrm flipH="1">
            <a:off x="4495800" y="2199447"/>
            <a:ext cx="1333500" cy="10009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4470400" y="1835150"/>
            <a:ext cx="76200"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4724400" y="2133600"/>
            <a:ext cx="23241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6934200" y="3276600"/>
            <a:ext cx="10287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6477000" y="3886200"/>
            <a:ext cx="8001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7467600" y="5181600"/>
            <a:ext cx="4191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4220" name="Picture 12" descr="http://www.globalaccountingalliance.com/globalaccountingalliance/%7E/media/gaa/images/Logos_Content/NZICA.png"/>
          <p:cNvPicPr>
            <a:picLocks noChangeAspect="1" noChangeArrowheads="1"/>
          </p:cNvPicPr>
          <p:nvPr/>
        </p:nvPicPr>
        <p:blipFill>
          <a:blip r:embed="rId11" cstate="print"/>
          <a:srcRect/>
          <a:stretch>
            <a:fillRect/>
          </a:stretch>
        </p:blipFill>
        <p:spPr bwMode="auto">
          <a:xfrm>
            <a:off x="7848600" y="4724400"/>
            <a:ext cx="895350" cy="895351"/>
          </a:xfrm>
          <a:prstGeom prst="rect">
            <a:avLst/>
          </a:prstGeom>
          <a:noFill/>
        </p:spPr>
      </p:pic>
      <p:pic>
        <p:nvPicPr>
          <p:cNvPr id="94212" name="Picture 4" descr="http://www.globalaccountingalliance.com/globalaccountingalliance/%7E/media/gaa/images/Logos_Content/ICAA.png"/>
          <p:cNvPicPr>
            <a:picLocks noChangeAspect="1" noChangeArrowheads="1"/>
          </p:cNvPicPr>
          <p:nvPr/>
        </p:nvPicPr>
        <p:blipFill>
          <a:blip r:embed="rId12" cstate="print"/>
          <a:srcRect/>
          <a:stretch>
            <a:fillRect/>
          </a:stretch>
        </p:blipFill>
        <p:spPr bwMode="auto">
          <a:xfrm>
            <a:off x="5943600" y="5562600"/>
            <a:ext cx="1752600" cy="450209"/>
          </a:xfrm>
          <a:prstGeom prst="rect">
            <a:avLst/>
          </a:prstGeom>
          <a:noFill/>
        </p:spPr>
      </p:pic>
      <p:pic>
        <p:nvPicPr>
          <p:cNvPr id="94224" name="Picture 16" descr="http://www.globalaccountingalliance.com/globalaccountingalliance/%7E/media/gaa/images/Logos_Content/SAICA.png"/>
          <p:cNvPicPr>
            <a:picLocks noChangeAspect="1" noChangeArrowheads="1"/>
          </p:cNvPicPr>
          <p:nvPr/>
        </p:nvPicPr>
        <p:blipFill>
          <a:blip r:embed="rId13" cstate="print"/>
          <a:srcRect/>
          <a:stretch>
            <a:fillRect/>
          </a:stretch>
        </p:blipFill>
        <p:spPr bwMode="auto">
          <a:xfrm>
            <a:off x="4191000" y="5181600"/>
            <a:ext cx="1371600" cy="439947"/>
          </a:xfrm>
          <a:prstGeom prst="rect">
            <a:avLst/>
          </a:prstGeom>
          <a:noFill/>
        </p:spPr>
      </p:pic>
      <p:cxnSp>
        <p:nvCxnSpPr>
          <p:cNvPr id="41" name="Straight Arrow Connector 40"/>
          <p:cNvCxnSpPr>
            <a:stCxn id="94212" idx="0"/>
          </p:cNvCxnSpPr>
          <p:nvPr/>
        </p:nvCxnSpPr>
        <p:spPr>
          <a:xfrm flipV="1">
            <a:off x="6819900" y="4953000"/>
            <a:ext cx="381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4953000" y="48768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676275"/>
            <a:ext cx="8166100" cy="571500"/>
          </a:xfrm>
        </p:spPr>
        <p:txBody>
          <a:bodyPr/>
          <a:lstStyle/>
          <a:p>
            <a:pPr eaLnBrk="1" hangingPunct="1">
              <a:defRPr/>
            </a:pPr>
            <a:r>
              <a:rPr lang="en-US" dirty="0" smtClean="0"/>
              <a:t>Methodology</a:t>
            </a:r>
            <a:endParaRPr lang="en-US" dirty="0"/>
          </a:p>
        </p:txBody>
      </p:sp>
      <p:sp>
        <p:nvSpPr>
          <p:cNvPr id="8" name="Content Placeholder 3"/>
          <p:cNvSpPr>
            <a:spLocks noGrp="1"/>
          </p:cNvSpPr>
          <p:nvPr>
            <p:ph sz="quarter" idx="14"/>
          </p:nvPr>
        </p:nvSpPr>
        <p:spPr>
          <a:xfrm>
            <a:off x="539553" y="1340768"/>
            <a:ext cx="4946847" cy="4471899"/>
          </a:xfrm>
        </p:spPr>
        <p:txBody>
          <a:bodyPr/>
          <a:lstStyle/>
          <a:p>
            <a:pPr marL="228600" indent="-173038"/>
            <a:r>
              <a:rPr lang="en-CA" sz="1600" dirty="0" smtClean="0"/>
              <a:t>This survey was conducted online between </a:t>
            </a:r>
            <a:r>
              <a:rPr lang="en-CA" sz="1600" b="1" dirty="0" smtClean="0"/>
              <a:t>June 4</a:t>
            </a:r>
            <a:r>
              <a:rPr lang="en-CA" sz="1600" b="1" baseline="30000" dirty="0" smtClean="0"/>
              <a:t>th</a:t>
            </a:r>
            <a:r>
              <a:rPr lang="en-CA" sz="1600" b="1" dirty="0" smtClean="0"/>
              <a:t> and July 9</a:t>
            </a:r>
            <a:r>
              <a:rPr lang="en-CA" sz="1600" b="1" baseline="30000" dirty="0" smtClean="0"/>
              <a:t>th</a:t>
            </a:r>
            <a:r>
              <a:rPr lang="en-CA" sz="1600" b="1" dirty="0" smtClean="0"/>
              <a:t>, 2014 </a:t>
            </a:r>
            <a:r>
              <a:rPr lang="en-CA" sz="1600" dirty="0" smtClean="0"/>
              <a:t>among HKICPA Members</a:t>
            </a:r>
            <a:r>
              <a:rPr lang="en-CA" sz="1600" b="1" dirty="0" smtClean="0"/>
              <a:t>.</a:t>
            </a:r>
            <a:endParaRPr lang="en-US" sz="1600" b="1" dirty="0" smtClean="0"/>
          </a:p>
          <a:p>
            <a:pPr marL="228600" indent="-173038"/>
            <a:r>
              <a:rPr lang="en-US" sz="1600" dirty="0" smtClean="0"/>
              <a:t>In order to qualify for the survey, respondents must work in Public Practice and self-select from one of the following positions:</a:t>
            </a:r>
          </a:p>
          <a:p>
            <a:pPr marL="679450" lvl="1" indent="-173038"/>
            <a:r>
              <a:rPr lang="en-US" sz="1200" dirty="0" smtClean="0"/>
              <a:t>Sole practitioner/owner;</a:t>
            </a:r>
          </a:p>
          <a:p>
            <a:pPr marL="679450" lvl="1" indent="-173038">
              <a:spcBef>
                <a:spcPts val="300"/>
              </a:spcBef>
            </a:pPr>
            <a:r>
              <a:rPr lang="en-US" sz="1200" dirty="0" smtClean="0"/>
              <a:t>Managing Partner/Managing Owner/Managing Director;</a:t>
            </a:r>
          </a:p>
          <a:p>
            <a:pPr marL="679450" lvl="1" indent="-173038">
              <a:spcBef>
                <a:spcPts val="300"/>
              </a:spcBef>
            </a:pPr>
            <a:r>
              <a:rPr lang="en-US" sz="1200" dirty="0" smtClean="0"/>
              <a:t>Partner/owner – other than Managing Partner/Managing Owner;</a:t>
            </a:r>
          </a:p>
          <a:p>
            <a:pPr marL="679450" lvl="1" indent="-173038">
              <a:spcBef>
                <a:spcPts val="300"/>
              </a:spcBef>
            </a:pPr>
            <a:r>
              <a:rPr lang="en-US" sz="1200" dirty="0" smtClean="0"/>
              <a:t>Employee or consultant in a public practice firm with multiple owners/partners; or,</a:t>
            </a:r>
          </a:p>
          <a:p>
            <a:pPr marL="679450" lvl="1" indent="-173038">
              <a:spcBef>
                <a:spcPts val="300"/>
              </a:spcBef>
            </a:pPr>
            <a:r>
              <a:rPr lang="en-US" sz="1200" dirty="0" smtClean="0"/>
              <a:t>Employee or consultant of a sole practitioner/owner in public practice.</a:t>
            </a:r>
          </a:p>
          <a:p>
            <a:pPr marL="228600" indent="-173038"/>
            <a:r>
              <a:rPr lang="en-US" sz="1600" dirty="0" smtClean="0"/>
              <a:t>A total of </a:t>
            </a:r>
            <a:r>
              <a:rPr lang="en-US" sz="1600" b="1" i="1" dirty="0" smtClean="0"/>
              <a:t>n=</a:t>
            </a:r>
            <a:r>
              <a:rPr lang="en-US" sz="1600" b="1" dirty="0" smtClean="0"/>
              <a:t>386 respondents </a:t>
            </a:r>
            <a:r>
              <a:rPr lang="en-US" sz="1600" dirty="0" smtClean="0"/>
              <a:t>participated in the survey, which took approximately 10 minutes to complete.</a:t>
            </a:r>
          </a:p>
          <a:p>
            <a:pPr marL="228600" indent="-173038"/>
            <a:r>
              <a:rPr lang="en-US" sz="1600" dirty="0" smtClean="0"/>
              <a:t>The survey was administrated in English. </a:t>
            </a:r>
          </a:p>
        </p:txBody>
      </p:sp>
      <p:pic>
        <p:nvPicPr>
          <p:cNvPr id="1026" name="Picture 2"/>
          <p:cNvPicPr>
            <a:picLocks noChangeAspect="1" noChangeArrowheads="1"/>
          </p:cNvPicPr>
          <p:nvPr/>
        </p:nvPicPr>
        <p:blipFill>
          <a:blip r:embed="rId2" cstate="print"/>
          <a:srcRect/>
          <a:stretch>
            <a:fillRect/>
          </a:stretch>
        </p:blipFill>
        <p:spPr bwMode="auto">
          <a:xfrm>
            <a:off x="5867400" y="2209800"/>
            <a:ext cx="2747963" cy="1575166"/>
          </a:xfrm>
          <a:prstGeom prst="rect">
            <a:avLst/>
          </a:prstGeom>
          <a:noFill/>
          <a:ln w="9525">
            <a:noFill/>
            <a:miter lim="800000"/>
            <a:headEnd/>
            <a:tailEnd/>
          </a:ln>
          <a:effectLst/>
        </p:spPr>
      </p:pic>
      <p:pic>
        <p:nvPicPr>
          <p:cNvPr id="7" name="Picture 14" descr="http://www.globalaccountingalliance.com/globalaccountingalliance/%7E/media/gaa/images/Logos_Content/CPA_HK.png"/>
          <p:cNvPicPr>
            <a:picLocks noChangeAspect="1" noChangeArrowheads="1"/>
          </p:cNvPicPr>
          <p:nvPr/>
        </p:nvPicPr>
        <p:blipFill>
          <a:blip r:embed="rId3" cstate="print"/>
          <a:srcRect/>
          <a:stretch>
            <a:fillRect/>
          </a:stretch>
        </p:blipFill>
        <p:spPr bwMode="auto">
          <a:xfrm>
            <a:off x="6705600" y="1219200"/>
            <a:ext cx="1143000" cy="83993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676275"/>
            <a:ext cx="8166100" cy="571500"/>
          </a:xfrm>
        </p:spPr>
        <p:txBody>
          <a:bodyPr/>
          <a:lstStyle/>
          <a:p>
            <a:pPr eaLnBrk="1" hangingPunct="1">
              <a:defRPr/>
            </a:pPr>
            <a:r>
              <a:rPr lang="en-US" dirty="0" smtClean="0"/>
              <a:t>Questionnaire Flow</a:t>
            </a:r>
            <a:endParaRPr lang="en-US" dirty="0"/>
          </a:p>
        </p:txBody>
      </p:sp>
      <p:sp>
        <p:nvSpPr>
          <p:cNvPr id="33796" name="Down Arrow 5"/>
          <p:cNvSpPr>
            <a:spLocks noChangeArrowheads="1"/>
          </p:cNvSpPr>
          <p:nvPr/>
        </p:nvSpPr>
        <p:spPr bwMode="auto">
          <a:xfrm>
            <a:off x="3086100" y="1905000"/>
            <a:ext cx="2971800" cy="4724400"/>
          </a:xfrm>
          <a:prstGeom prst="downArrow">
            <a:avLst>
              <a:gd name="adj1" fmla="val 50000"/>
              <a:gd name="adj2" fmla="val 50002"/>
            </a:avLst>
          </a:prstGeom>
          <a:solidFill>
            <a:schemeClr val="accent2">
              <a:alpha val="45882"/>
            </a:schemeClr>
          </a:solidFill>
          <a:ln w="9525" algn="ctr">
            <a:solidFill>
              <a:schemeClr val="tx1"/>
            </a:solidFill>
            <a:round/>
            <a:headEnd/>
            <a:tailEnd/>
          </a:ln>
        </p:spPr>
        <p:txBody>
          <a:bodyPr/>
          <a:lstStyle/>
          <a:p>
            <a:pPr eaLnBrk="0" hangingPunct="0"/>
            <a:endParaRPr lang="en-US" sz="2400">
              <a:ea typeface="ヒラギノ角ゴ Pro W3"/>
              <a:cs typeface="ヒラギノ角ゴ Pro W3"/>
            </a:endParaRPr>
          </a:p>
        </p:txBody>
      </p:sp>
      <p:sp>
        <p:nvSpPr>
          <p:cNvPr id="7" name="Rounded Rectangle 6"/>
          <p:cNvSpPr/>
          <p:nvPr/>
        </p:nvSpPr>
        <p:spPr bwMode="auto">
          <a:xfrm>
            <a:off x="1404000" y="1676400"/>
            <a:ext cx="6336000" cy="6858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0" hangingPunct="0">
              <a:defRPr/>
            </a:pPr>
            <a:r>
              <a:rPr lang="en-CA" sz="1400" b="1" dirty="0" smtClean="0">
                <a:solidFill>
                  <a:schemeClr val="bg1"/>
                </a:solidFill>
                <a:latin typeface="Arial" charset="0"/>
                <a:ea typeface="ヒラギノ角ゴ Pro W3" pitchFamily="1" charset="-128"/>
              </a:rPr>
              <a:t>Firm </a:t>
            </a:r>
            <a:r>
              <a:rPr lang="en-CA" sz="1400" b="1" i="1" dirty="0" smtClean="0">
                <a:solidFill>
                  <a:schemeClr val="bg1"/>
                </a:solidFill>
                <a:latin typeface="Arial" charset="0"/>
                <a:ea typeface="ヒラギノ角ゴ Pro W3" pitchFamily="1" charset="-128"/>
              </a:rPr>
              <a:t>Ownership and Position </a:t>
            </a:r>
            <a:r>
              <a:rPr lang="en-CA" sz="1400" b="1" dirty="0" smtClean="0">
                <a:solidFill>
                  <a:schemeClr val="bg1"/>
                </a:solidFill>
                <a:latin typeface="Arial" charset="0"/>
                <a:ea typeface="ヒラギノ角ゴ Pro W3" pitchFamily="1" charset="-128"/>
              </a:rPr>
              <a:t>within Firm</a:t>
            </a:r>
            <a:endParaRPr lang="en-US" sz="1400" b="1" dirty="0">
              <a:solidFill>
                <a:schemeClr val="bg1"/>
              </a:solidFill>
              <a:latin typeface="Arial" charset="0"/>
              <a:ea typeface="ヒラギノ角ゴ Pro W3" pitchFamily="1" charset="-128"/>
            </a:endParaRPr>
          </a:p>
          <a:p>
            <a:pPr algn="ctr" eaLnBrk="0" hangingPunct="0">
              <a:defRPr/>
            </a:pPr>
            <a:r>
              <a:rPr lang="en-US" sz="1100" dirty="0" smtClean="0">
                <a:solidFill>
                  <a:schemeClr val="bg1"/>
                </a:solidFill>
                <a:latin typeface="Arial" charset="0"/>
                <a:ea typeface="ヒラギノ角ゴ Pro W3" pitchFamily="1" charset="-128"/>
              </a:rPr>
              <a:t>(Ownership: Sole vs. Multiple Owners;  Position within firm: employee vs. owner)</a:t>
            </a:r>
            <a:endParaRPr lang="en-US" sz="1100" dirty="0">
              <a:solidFill>
                <a:schemeClr val="bg1"/>
              </a:solidFill>
              <a:latin typeface="Arial" charset="0"/>
              <a:ea typeface="ヒラギノ角ゴ Pro W3" pitchFamily="1" charset="-128"/>
            </a:endParaRPr>
          </a:p>
        </p:txBody>
      </p:sp>
      <p:sp>
        <p:nvSpPr>
          <p:cNvPr id="8" name="Rounded Rectangle 7"/>
          <p:cNvSpPr/>
          <p:nvPr/>
        </p:nvSpPr>
        <p:spPr bwMode="auto">
          <a:xfrm>
            <a:off x="1404000" y="2571750"/>
            <a:ext cx="6336000" cy="6858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0" hangingPunct="0">
              <a:defRPr/>
            </a:pPr>
            <a:r>
              <a:rPr lang="en-US" sz="1400" b="1" dirty="0" smtClean="0">
                <a:solidFill>
                  <a:schemeClr val="bg1"/>
                </a:solidFill>
                <a:latin typeface="Arial" charset="0"/>
                <a:ea typeface="ヒラギノ角ゴ Pro W3" pitchFamily="1" charset="-128"/>
              </a:rPr>
              <a:t>Attitudes and Opinions of </a:t>
            </a:r>
            <a:r>
              <a:rPr lang="en-US" sz="1400" b="1" i="1" dirty="0" smtClean="0">
                <a:solidFill>
                  <a:schemeClr val="bg1"/>
                </a:solidFill>
                <a:latin typeface="Arial" charset="0"/>
                <a:ea typeface="ヒラギノ角ゴ Pro W3" pitchFamily="1" charset="-128"/>
              </a:rPr>
              <a:t>Employees and Consultants </a:t>
            </a:r>
            <a:endParaRPr lang="en-US" sz="1400" b="1" i="1" dirty="0">
              <a:solidFill>
                <a:schemeClr val="bg1"/>
              </a:solidFill>
              <a:latin typeface="Arial" charset="0"/>
              <a:ea typeface="ヒラギノ角ゴ Pro W3" pitchFamily="1" charset="-128"/>
            </a:endParaRPr>
          </a:p>
          <a:p>
            <a:pPr algn="ctr" eaLnBrk="0" hangingPunct="0">
              <a:defRPr/>
            </a:pPr>
            <a:r>
              <a:rPr lang="en-US" sz="1100" dirty="0">
                <a:solidFill>
                  <a:schemeClr val="bg1"/>
                </a:solidFill>
                <a:latin typeface="Arial" charset="0"/>
                <a:ea typeface="ヒラギノ角ゴ Pro W3" pitchFamily="1" charset="-128"/>
              </a:rPr>
              <a:t>(incl</a:t>
            </a:r>
            <a:r>
              <a:rPr lang="en-US" sz="1100" dirty="0" smtClean="0">
                <a:solidFill>
                  <a:schemeClr val="bg1"/>
                </a:solidFill>
                <a:latin typeface="Arial" charset="0"/>
                <a:ea typeface="ヒラギノ角ゴ Pro W3" pitchFamily="1" charset="-128"/>
              </a:rPr>
              <a:t>. Process for employees to obtain ownership/partnership, future ownership aspirations)</a:t>
            </a:r>
            <a:endParaRPr lang="en-US" sz="1100" dirty="0">
              <a:solidFill>
                <a:schemeClr val="bg1"/>
              </a:solidFill>
              <a:latin typeface="Arial" charset="0"/>
              <a:ea typeface="ヒラギノ角ゴ Pro W3" pitchFamily="1" charset="-128"/>
            </a:endParaRPr>
          </a:p>
        </p:txBody>
      </p:sp>
      <p:sp>
        <p:nvSpPr>
          <p:cNvPr id="9" name="Rounded Rectangle 8"/>
          <p:cNvSpPr/>
          <p:nvPr/>
        </p:nvSpPr>
        <p:spPr bwMode="auto">
          <a:xfrm>
            <a:off x="1404000" y="3467100"/>
            <a:ext cx="6336000" cy="6858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0" hangingPunct="0">
              <a:defRPr/>
            </a:pPr>
            <a:r>
              <a:rPr lang="en-US" sz="1400" b="1" dirty="0" smtClean="0">
                <a:solidFill>
                  <a:schemeClr val="bg1"/>
                </a:solidFill>
                <a:latin typeface="Arial" charset="0"/>
                <a:ea typeface="ヒラギノ角ゴ Pro W3" pitchFamily="1" charset="-128"/>
              </a:rPr>
              <a:t>Attitudes and Opinions of </a:t>
            </a:r>
            <a:r>
              <a:rPr lang="en-US" sz="1400" b="1" i="1" dirty="0" smtClean="0">
                <a:solidFill>
                  <a:schemeClr val="bg1"/>
                </a:solidFill>
                <a:latin typeface="Arial" charset="0"/>
                <a:ea typeface="ヒラギノ角ゴ Pro W3" pitchFamily="1" charset="-128"/>
              </a:rPr>
              <a:t>Sole Practitioners/Owners </a:t>
            </a:r>
          </a:p>
          <a:p>
            <a:pPr algn="ctr" eaLnBrk="0" hangingPunct="0">
              <a:defRPr/>
            </a:pPr>
            <a:r>
              <a:rPr lang="en-US" sz="1100" dirty="0" smtClean="0">
                <a:solidFill>
                  <a:schemeClr val="bg1"/>
                </a:solidFill>
                <a:latin typeface="Arial" charset="0"/>
                <a:ea typeface="ヒラギノ角ゴ Pro W3" pitchFamily="1" charset="-128"/>
              </a:rPr>
              <a:t>(</a:t>
            </a:r>
            <a:r>
              <a:rPr lang="en-US" sz="1100" dirty="0">
                <a:solidFill>
                  <a:schemeClr val="bg1"/>
                </a:solidFill>
                <a:latin typeface="Arial" charset="0"/>
                <a:ea typeface="ヒラギノ角ゴ Pro W3" pitchFamily="1" charset="-128"/>
              </a:rPr>
              <a:t>incl</a:t>
            </a:r>
            <a:r>
              <a:rPr lang="en-US" sz="1100" dirty="0" smtClean="0">
                <a:solidFill>
                  <a:schemeClr val="bg1"/>
                </a:solidFill>
                <a:latin typeface="Arial" charset="0"/>
                <a:ea typeface="ヒラギノ角ゴ Pro W3" pitchFamily="1" charset="-128"/>
              </a:rPr>
              <a:t>. Retirement plan, employed staff, exit strategies, succession plan, continuity plan, etc.)</a:t>
            </a:r>
            <a:endParaRPr lang="en-US" sz="1100" dirty="0">
              <a:solidFill>
                <a:schemeClr val="bg1"/>
              </a:solidFill>
              <a:latin typeface="Arial" charset="0"/>
              <a:ea typeface="ヒラギノ角ゴ Pro W3" pitchFamily="1" charset="-128"/>
            </a:endParaRPr>
          </a:p>
        </p:txBody>
      </p:sp>
      <p:sp>
        <p:nvSpPr>
          <p:cNvPr id="14" name="Rounded Rectangle 13"/>
          <p:cNvSpPr/>
          <p:nvPr/>
        </p:nvSpPr>
        <p:spPr bwMode="auto">
          <a:xfrm>
            <a:off x="1404000" y="4362450"/>
            <a:ext cx="6336000" cy="6858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0" hangingPunct="0">
              <a:defRPr/>
            </a:pPr>
            <a:r>
              <a:rPr lang="en-US" sz="1400" b="1" dirty="0" smtClean="0">
                <a:solidFill>
                  <a:schemeClr val="bg1"/>
                </a:solidFill>
                <a:latin typeface="Arial" charset="0"/>
                <a:ea typeface="ヒラギノ角ゴ Pro W3" pitchFamily="1" charset="-128"/>
              </a:rPr>
              <a:t>Attitudes and Opinions of </a:t>
            </a:r>
            <a:r>
              <a:rPr lang="en-US" sz="1400" b="1" i="1" dirty="0" smtClean="0">
                <a:solidFill>
                  <a:schemeClr val="bg1"/>
                </a:solidFill>
                <a:latin typeface="Arial" charset="0"/>
                <a:ea typeface="ヒラギノ角ゴ Pro W3" pitchFamily="1" charset="-128"/>
              </a:rPr>
              <a:t>Practitioners/Owners who Share Ownership</a:t>
            </a:r>
          </a:p>
          <a:p>
            <a:pPr algn="ctr" eaLnBrk="0" hangingPunct="0">
              <a:defRPr/>
            </a:pPr>
            <a:r>
              <a:rPr lang="en-US" sz="1100" dirty="0" smtClean="0">
                <a:solidFill>
                  <a:schemeClr val="bg1"/>
                </a:solidFill>
                <a:latin typeface="Arial" charset="0"/>
                <a:ea typeface="ヒラギノ角ゴ Pro W3" pitchFamily="1" charset="-128"/>
              </a:rPr>
              <a:t>(incl. Retirement plan, employed staff, exit strategies, succession plan, continuity plan, etc.)</a:t>
            </a:r>
          </a:p>
        </p:txBody>
      </p:sp>
      <p:sp>
        <p:nvSpPr>
          <p:cNvPr id="13" name="Rounded Rectangle 12"/>
          <p:cNvSpPr/>
          <p:nvPr/>
        </p:nvSpPr>
        <p:spPr bwMode="auto">
          <a:xfrm>
            <a:off x="1404000" y="5257800"/>
            <a:ext cx="6336000" cy="6858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0" hangingPunct="0">
              <a:defRPr/>
            </a:pPr>
            <a:r>
              <a:rPr lang="en-US" sz="1600" b="1" dirty="0" smtClean="0">
                <a:solidFill>
                  <a:schemeClr val="bg1"/>
                </a:solidFill>
                <a:latin typeface="Arial" charset="0"/>
                <a:ea typeface="ヒラギノ角ゴ Pro W3" pitchFamily="1" charset="-128"/>
              </a:rPr>
              <a:t>Demographics &amp; </a:t>
            </a:r>
            <a:r>
              <a:rPr lang="en-US" sz="1600" b="1" dirty="0" err="1" smtClean="0">
                <a:solidFill>
                  <a:schemeClr val="bg1"/>
                </a:solidFill>
                <a:latin typeface="Arial" charset="0"/>
                <a:ea typeface="ヒラギノ角ゴ Pro W3" pitchFamily="1" charset="-128"/>
              </a:rPr>
              <a:t>Firmographics</a:t>
            </a:r>
            <a:endParaRPr lang="en-US" b="1" dirty="0">
              <a:solidFill>
                <a:schemeClr val="bg1"/>
              </a:solidFill>
              <a:latin typeface="Arial" charset="0"/>
              <a:ea typeface="ヒラギノ角ゴ Pro W3" pitchFamily="1" charset="-128"/>
            </a:endParaRPr>
          </a:p>
          <a:p>
            <a:pPr algn="ctr" eaLnBrk="0" hangingPunct="0">
              <a:defRPr/>
            </a:pPr>
            <a:r>
              <a:rPr lang="en-US" sz="1100" dirty="0">
                <a:solidFill>
                  <a:schemeClr val="bg1"/>
                </a:solidFill>
                <a:latin typeface="Arial" charset="0"/>
                <a:ea typeface="ヒラギノ角ゴ Pro W3" pitchFamily="1" charset="-128"/>
              </a:rPr>
              <a:t>(incl</a:t>
            </a:r>
            <a:r>
              <a:rPr lang="en-US" sz="1100" dirty="0" smtClean="0">
                <a:solidFill>
                  <a:schemeClr val="bg1"/>
                </a:solidFill>
                <a:latin typeface="Arial" charset="0"/>
                <a:ea typeface="ヒラギノ角ゴ Pro W3" pitchFamily="1" charset="-128"/>
              </a:rPr>
              <a:t>. Gender, age, age structure of firm, service offerings, clients, etc.)</a:t>
            </a:r>
            <a:endParaRPr lang="en-US" sz="1100" dirty="0">
              <a:solidFill>
                <a:schemeClr val="bg1"/>
              </a:solidFill>
              <a:latin typeface="Arial" charset="0"/>
              <a:ea typeface="ヒラギノ角ゴ Pro W3" pitchFamily="1"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676275"/>
            <a:ext cx="8166100" cy="571500"/>
          </a:xfrm>
        </p:spPr>
        <p:txBody>
          <a:bodyPr/>
          <a:lstStyle/>
          <a:p>
            <a:pPr eaLnBrk="1" hangingPunct="1">
              <a:defRPr/>
            </a:pPr>
            <a:r>
              <a:rPr lang="en-US" dirty="0" smtClean="0"/>
              <a:t>Interpreting the Remainder of the Report</a:t>
            </a:r>
            <a:endParaRPr lang="en-US" dirty="0"/>
          </a:p>
        </p:txBody>
      </p:sp>
      <p:sp>
        <p:nvSpPr>
          <p:cNvPr id="34819" name="Content Placeholder 3"/>
          <p:cNvSpPr>
            <a:spLocks noGrp="1"/>
          </p:cNvSpPr>
          <p:nvPr>
            <p:ph sz="quarter" idx="14"/>
          </p:nvPr>
        </p:nvSpPr>
        <p:spPr>
          <a:xfrm>
            <a:off x="593725" y="1600200"/>
            <a:ext cx="8166100" cy="4500563"/>
          </a:xfrm>
        </p:spPr>
        <p:txBody>
          <a:bodyPr/>
          <a:lstStyle/>
          <a:p>
            <a:pPr eaLnBrk="1" hangingPunct="1"/>
            <a:r>
              <a:rPr lang="en-US" sz="1600" dirty="0" smtClean="0"/>
              <a:t>In reviewing the report, refer to the bottom of the slide for details on the following items:</a:t>
            </a:r>
          </a:p>
          <a:p>
            <a:pPr lvl="1" eaLnBrk="1" hangingPunct="1">
              <a:buNone/>
            </a:pPr>
            <a:r>
              <a:rPr lang="en-US" sz="1400" b="1" dirty="0" smtClean="0"/>
              <a:t>	Question Number/Description</a:t>
            </a:r>
            <a:r>
              <a:rPr lang="en-US" sz="1400" dirty="0" smtClean="0"/>
              <a:t>: This will inform readers of the exact way in which each question was asked to respondents within the constructs of the survey.</a:t>
            </a:r>
          </a:p>
          <a:p>
            <a:pPr lvl="1" eaLnBrk="1" hangingPunct="1">
              <a:buNone/>
            </a:pPr>
            <a:r>
              <a:rPr lang="en-US" sz="1400" b="1" dirty="0" smtClean="0"/>
              <a:t>	Base Description &amp; Size</a:t>
            </a:r>
            <a:r>
              <a:rPr lang="en-US" sz="1400" dirty="0" smtClean="0"/>
              <a:t>: This line item identifies who is being reported on (e.g. All respondents, Sole practitioners/owners, etc.) along with identifying how many respondents are in that group (n-size).</a:t>
            </a:r>
          </a:p>
          <a:p>
            <a:pPr lvl="1" eaLnBrk="1" hangingPunct="1">
              <a:buNone/>
            </a:pPr>
            <a:r>
              <a:rPr lang="en-US" sz="1400" b="1" dirty="0" smtClean="0"/>
              <a:t>	Other Notes</a:t>
            </a:r>
            <a:r>
              <a:rPr lang="en-US" sz="1400" dirty="0" smtClean="0"/>
              <a:t>: Anything else worth noting on the slide to facilitate comprehension.</a:t>
            </a:r>
          </a:p>
        </p:txBody>
      </p:sp>
      <p:sp>
        <p:nvSpPr>
          <p:cNvPr id="34820" name="Text Placeholder 4"/>
          <p:cNvSpPr>
            <a:spLocks noGrp="1"/>
          </p:cNvSpPr>
          <p:nvPr>
            <p:ph type="body" idx="15"/>
          </p:nvPr>
        </p:nvSpPr>
        <p:spPr>
          <a:xfrm>
            <a:off x="1524000" y="4362450"/>
            <a:ext cx="4038600" cy="365125"/>
          </a:xfrm>
        </p:spPr>
        <p:txBody>
          <a:bodyPr/>
          <a:lstStyle/>
          <a:p>
            <a:pPr eaLnBrk="1" hangingPunct="1">
              <a:spcBef>
                <a:spcPts val="63"/>
              </a:spcBef>
            </a:pPr>
            <a:r>
              <a:rPr lang="en-US" dirty="0" smtClean="0"/>
              <a:t>Question Number (based on final questionnaire). Question Description</a:t>
            </a:r>
          </a:p>
          <a:p>
            <a:pPr eaLnBrk="1" hangingPunct="1">
              <a:spcBef>
                <a:spcPts val="63"/>
              </a:spcBef>
            </a:pPr>
            <a:r>
              <a:rPr lang="en-US" dirty="0" smtClean="0"/>
              <a:t>Base:  Description and n-size</a:t>
            </a:r>
          </a:p>
          <a:p>
            <a:pPr eaLnBrk="1" hangingPunct="1">
              <a:spcBef>
                <a:spcPts val="63"/>
              </a:spcBef>
            </a:pPr>
            <a:r>
              <a:rPr lang="en-US" b="1" dirty="0" smtClean="0"/>
              <a:t>* Other Notes</a:t>
            </a:r>
          </a:p>
        </p:txBody>
      </p:sp>
      <p:cxnSp>
        <p:nvCxnSpPr>
          <p:cNvPr id="8" name="Straight Connector 7"/>
          <p:cNvCxnSpPr/>
          <p:nvPr/>
        </p:nvCxnSpPr>
        <p:spPr>
          <a:xfrm flipH="1">
            <a:off x="1362075" y="2105025"/>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203579" y="2647950"/>
            <a:ext cx="3108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48131" y="3381375"/>
            <a:ext cx="4663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52550" y="2105025"/>
            <a:ext cx="0" cy="228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00150" y="2647950"/>
            <a:ext cx="0" cy="18745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047750" y="3381375"/>
            <a:ext cx="0" cy="1280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352550" y="4400550"/>
            <a:ext cx="1554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200150" y="4524375"/>
            <a:ext cx="3108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047750" y="4667250"/>
            <a:ext cx="4663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4724400" y="4343400"/>
            <a:ext cx="1028700" cy="381000"/>
            <a:chOff x="5181600" y="3505200"/>
            <a:chExt cx="1028700" cy="381000"/>
          </a:xfrm>
        </p:grpSpPr>
        <p:sp>
          <p:nvSpPr>
            <p:cNvPr id="28" name="Right Brace 27"/>
            <p:cNvSpPr/>
            <p:nvPr/>
          </p:nvSpPr>
          <p:spPr>
            <a:xfrm>
              <a:off x="5181600" y="3505200"/>
              <a:ext cx="152400" cy="381000"/>
            </a:xfrm>
            <a:prstGeom prst="rightBrace">
              <a:avLst>
                <a:gd name="adj1" fmla="val 81504"/>
                <a:gd name="adj2" fmla="val 49510"/>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TextBox 28"/>
            <p:cNvSpPr txBox="1"/>
            <p:nvPr/>
          </p:nvSpPr>
          <p:spPr>
            <a:xfrm>
              <a:off x="5295900" y="3562350"/>
              <a:ext cx="914400" cy="261610"/>
            </a:xfrm>
            <a:prstGeom prst="rect">
              <a:avLst/>
            </a:prstGeom>
            <a:noFill/>
          </p:spPr>
          <p:txBody>
            <a:bodyPr wrap="square" rtlCol="0">
              <a:spAutoFit/>
            </a:bodyPr>
            <a:lstStyle/>
            <a:p>
              <a:r>
                <a:rPr lang="en-CA" sz="1100" dirty="0" smtClean="0"/>
                <a:t>Example</a:t>
              </a:r>
              <a:endParaRPr lang="en-US" sz="1100"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676275"/>
            <a:ext cx="8166100" cy="571500"/>
          </a:xfrm>
        </p:spPr>
        <p:txBody>
          <a:bodyPr/>
          <a:lstStyle/>
          <a:p>
            <a:pPr>
              <a:defRPr/>
            </a:pPr>
            <a:r>
              <a:rPr lang="en-US" dirty="0" smtClean="0"/>
              <a:t>Interpreting Significant Differences</a:t>
            </a:r>
            <a:endParaRPr lang="en-US" dirty="0"/>
          </a:p>
        </p:txBody>
      </p:sp>
      <p:sp>
        <p:nvSpPr>
          <p:cNvPr id="34819" name="Content Placeholder 3"/>
          <p:cNvSpPr>
            <a:spLocks noGrp="1"/>
          </p:cNvSpPr>
          <p:nvPr>
            <p:ph sz="quarter" idx="14"/>
          </p:nvPr>
        </p:nvSpPr>
        <p:spPr>
          <a:xfrm>
            <a:off x="593725" y="1371600"/>
            <a:ext cx="8166100" cy="4500563"/>
          </a:xfrm>
        </p:spPr>
        <p:txBody>
          <a:bodyPr/>
          <a:lstStyle/>
          <a:p>
            <a:r>
              <a:rPr lang="en-US" sz="1600" dirty="0" smtClean="0"/>
              <a:t>All the figures presented in this report have been tested for statistical significance where applicable.  For the purposes of this report, superscript letters have been used to denote significant differences between groups (refer to examples below):</a:t>
            </a:r>
          </a:p>
          <a:p>
            <a:endParaRPr lang="en-US" sz="1600" dirty="0" smtClean="0"/>
          </a:p>
          <a:p>
            <a:endParaRPr lang="en-US" sz="1600" dirty="0" smtClean="0"/>
          </a:p>
          <a:p>
            <a:endParaRPr lang="en-US" sz="1600" dirty="0" smtClean="0"/>
          </a:p>
          <a:p>
            <a:r>
              <a:rPr lang="en-US" sz="1600" dirty="0" smtClean="0"/>
              <a:t>When testing numbers across columns (or between sub-groups), the following convention is used:</a:t>
            </a:r>
          </a:p>
        </p:txBody>
      </p:sp>
      <p:graphicFrame>
        <p:nvGraphicFramePr>
          <p:cNvPr id="6" name="Table 5"/>
          <p:cNvGraphicFramePr>
            <a:graphicFrameLocks noGrp="1"/>
          </p:cNvGraphicFramePr>
          <p:nvPr/>
        </p:nvGraphicFramePr>
        <p:xfrm>
          <a:off x="1516063" y="3863975"/>
          <a:ext cx="6096000" cy="1482724"/>
        </p:xfrm>
        <a:graphic>
          <a:graphicData uri="http://schemas.openxmlformats.org/drawingml/2006/table">
            <a:tbl>
              <a:tblPr firstRow="1" bandRow="1">
                <a:tableStyleId>{B301B821-A1FF-4177-AEE7-76D212191A09}</a:tableStyleId>
              </a:tblPr>
              <a:tblGrid>
                <a:gridCol w="1524000"/>
                <a:gridCol w="1524000"/>
                <a:gridCol w="1524000"/>
                <a:gridCol w="1524000"/>
              </a:tblGrid>
              <a:tr h="370681">
                <a:tc>
                  <a:txBody>
                    <a:bodyPr/>
                    <a:lstStyle/>
                    <a:p>
                      <a:endParaRPr lang="en-US" sz="1800" dirty="0"/>
                    </a:p>
                  </a:txBody>
                  <a:tcPr marT="45700" marB="45700"/>
                </a:tc>
                <a:tc>
                  <a:txBody>
                    <a:bodyPr/>
                    <a:lstStyle/>
                    <a:p>
                      <a:pPr algn="ctr"/>
                      <a:r>
                        <a:rPr lang="en-US" sz="1800" dirty="0" smtClean="0"/>
                        <a:t>Column A</a:t>
                      </a:r>
                      <a:endParaRPr lang="en-US" sz="1800" dirty="0"/>
                    </a:p>
                  </a:txBody>
                  <a:tcPr marT="45700" marB="457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Column B</a:t>
                      </a:r>
                    </a:p>
                  </a:txBody>
                  <a:tcPr marT="45700" marB="457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Column C</a:t>
                      </a:r>
                    </a:p>
                  </a:txBody>
                  <a:tcPr marT="45700" marB="45700"/>
                </a:tc>
              </a:tr>
              <a:tr h="370681">
                <a:tc>
                  <a:txBody>
                    <a:bodyPr/>
                    <a:lstStyle/>
                    <a:p>
                      <a:r>
                        <a:rPr lang="en-US" sz="1800" dirty="0" smtClean="0"/>
                        <a:t>Row 1</a:t>
                      </a:r>
                      <a:endParaRPr lang="en-US" sz="1800" dirty="0"/>
                    </a:p>
                  </a:txBody>
                  <a:tcPr marT="45700" marB="45700"/>
                </a:tc>
                <a:tc>
                  <a:txBody>
                    <a:bodyPr/>
                    <a:lstStyle/>
                    <a:p>
                      <a:pPr algn="ctr"/>
                      <a:r>
                        <a:rPr lang="en-US" sz="1800" dirty="0" smtClean="0"/>
                        <a:t>70</a:t>
                      </a:r>
                      <a:r>
                        <a:rPr lang="en-US" sz="1800" b="1" baseline="30000" dirty="0" smtClean="0"/>
                        <a:t>BC</a:t>
                      </a:r>
                      <a:endParaRPr lang="en-US" sz="1600" b="1" baseline="30000" dirty="0">
                        <a:solidFill>
                          <a:srgbClr val="C00000"/>
                        </a:solidFill>
                      </a:endParaRPr>
                    </a:p>
                  </a:txBody>
                  <a:tcPr marT="45700" marB="45700"/>
                </a:tc>
                <a:tc>
                  <a:txBody>
                    <a:bodyPr/>
                    <a:lstStyle/>
                    <a:p>
                      <a:pPr algn="ctr"/>
                      <a:r>
                        <a:rPr lang="en-US" sz="1800" dirty="0" smtClean="0"/>
                        <a:t>50 </a:t>
                      </a:r>
                      <a:endParaRPr lang="en-US" sz="1800" dirty="0"/>
                    </a:p>
                  </a:txBody>
                  <a:tcPr marT="45700" marB="45700"/>
                </a:tc>
                <a:tc>
                  <a:txBody>
                    <a:bodyPr/>
                    <a:lstStyle/>
                    <a:p>
                      <a:pPr algn="ctr"/>
                      <a:r>
                        <a:rPr lang="en-US" sz="1800" dirty="0" smtClean="0"/>
                        <a:t>50</a:t>
                      </a:r>
                      <a:endParaRPr lang="en-US" sz="1800" dirty="0"/>
                    </a:p>
                  </a:txBody>
                  <a:tcPr marT="45700" marB="45700"/>
                </a:tc>
              </a:tr>
              <a:tr h="370681">
                <a:tc>
                  <a:txBody>
                    <a:bodyPr/>
                    <a:lstStyle/>
                    <a:p>
                      <a:r>
                        <a:rPr lang="en-US" sz="1800" dirty="0" smtClean="0"/>
                        <a:t>Row 2</a:t>
                      </a:r>
                      <a:endParaRPr lang="en-US" sz="1800" dirty="0"/>
                    </a:p>
                  </a:txBody>
                  <a:tcPr marT="45700" marB="45700"/>
                </a:tc>
                <a:tc>
                  <a:txBody>
                    <a:bodyPr/>
                    <a:lstStyle/>
                    <a:p>
                      <a:pPr algn="ctr"/>
                      <a:r>
                        <a:rPr lang="en-US" sz="1800" dirty="0" smtClean="0"/>
                        <a:t>60</a:t>
                      </a:r>
                      <a:r>
                        <a:rPr lang="en-US" sz="1800" b="1" baseline="30000" dirty="0" smtClean="0"/>
                        <a:t>C</a:t>
                      </a:r>
                      <a:endParaRPr lang="en-US" sz="1800" b="1" baseline="30000" dirty="0"/>
                    </a:p>
                  </a:txBody>
                  <a:tcPr marT="45700" marB="45700"/>
                </a:tc>
                <a:tc>
                  <a:txBody>
                    <a:bodyPr/>
                    <a:lstStyle/>
                    <a:p>
                      <a:pPr algn="ctr"/>
                      <a:r>
                        <a:rPr lang="en-US" sz="1800" dirty="0" smtClean="0"/>
                        <a:t>62</a:t>
                      </a:r>
                      <a:r>
                        <a:rPr lang="en-US" sz="1800" b="1" baseline="30000" dirty="0" smtClean="0"/>
                        <a:t>C</a:t>
                      </a:r>
                      <a:endParaRPr lang="en-US" sz="1800" dirty="0"/>
                    </a:p>
                  </a:txBody>
                  <a:tcPr marT="45700" marB="45700"/>
                </a:tc>
                <a:tc>
                  <a:txBody>
                    <a:bodyPr/>
                    <a:lstStyle/>
                    <a:p>
                      <a:pPr algn="ctr"/>
                      <a:r>
                        <a:rPr lang="en-US" sz="1800" dirty="0" smtClean="0"/>
                        <a:t>54</a:t>
                      </a:r>
                      <a:endParaRPr lang="en-US" sz="1800" dirty="0"/>
                    </a:p>
                  </a:txBody>
                  <a:tcPr marT="45700" marB="45700"/>
                </a:tc>
              </a:tr>
              <a:tr h="370681">
                <a:tc>
                  <a:txBody>
                    <a:bodyPr/>
                    <a:lstStyle/>
                    <a:p>
                      <a:r>
                        <a:rPr lang="en-US" sz="1800" dirty="0" smtClean="0"/>
                        <a:t>Row 3</a:t>
                      </a:r>
                      <a:endParaRPr lang="en-US" sz="1800" dirty="0"/>
                    </a:p>
                  </a:txBody>
                  <a:tcPr marT="45700" marB="45700"/>
                </a:tc>
                <a:tc>
                  <a:txBody>
                    <a:bodyPr/>
                    <a:lstStyle/>
                    <a:p>
                      <a:pPr algn="ctr"/>
                      <a:r>
                        <a:rPr lang="en-US" sz="1800" dirty="0" smtClean="0"/>
                        <a:t>46</a:t>
                      </a:r>
                      <a:endParaRPr lang="en-US" sz="1800" dirty="0"/>
                    </a:p>
                  </a:txBody>
                  <a:tcPr marT="45700" marB="45700"/>
                </a:tc>
                <a:tc>
                  <a:txBody>
                    <a:bodyPr/>
                    <a:lstStyle/>
                    <a:p>
                      <a:pPr algn="ctr"/>
                      <a:r>
                        <a:rPr lang="en-US" sz="1800" dirty="0" smtClean="0"/>
                        <a:t>52</a:t>
                      </a:r>
                      <a:r>
                        <a:rPr lang="en-US" sz="1600" b="1" baseline="30000" dirty="0" smtClean="0"/>
                        <a:t>C</a:t>
                      </a:r>
                      <a:endParaRPr lang="en-US" sz="1600" b="1" baseline="30000" dirty="0">
                        <a:solidFill>
                          <a:srgbClr val="C00000"/>
                        </a:solidFill>
                      </a:endParaRPr>
                    </a:p>
                  </a:txBody>
                  <a:tcPr marT="45700" marB="45700"/>
                </a:tc>
                <a:tc>
                  <a:txBody>
                    <a:bodyPr/>
                    <a:lstStyle/>
                    <a:p>
                      <a:pPr algn="ctr"/>
                      <a:r>
                        <a:rPr lang="en-US" sz="1800" dirty="0" smtClean="0"/>
                        <a:t>41</a:t>
                      </a:r>
                      <a:endParaRPr lang="en-US" sz="1600" b="1" dirty="0">
                        <a:solidFill>
                          <a:srgbClr val="C00000"/>
                        </a:solidFill>
                      </a:endParaRPr>
                    </a:p>
                  </a:txBody>
                  <a:tcPr marT="45700" marB="45700"/>
                </a:tc>
              </a:tr>
            </a:tbl>
          </a:graphicData>
        </a:graphic>
      </p:graphicFrame>
      <p:sp>
        <p:nvSpPr>
          <p:cNvPr id="8" name="TextBox 14"/>
          <p:cNvSpPr txBox="1">
            <a:spLocks noChangeArrowheads="1"/>
          </p:cNvSpPr>
          <p:nvPr/>
        </p:nvSpPr>
        <p:spPr bwMode="auto">
          <a:xfrm>
            <a:off x="565150" y="5545137"/>
            <a:ext cx="3028950" cy="646113"/>
          </a:xfrm>
          <a:prstGeom prst="rect">
            <a:avLst/>
          </a:prstGeom>
          <a:noFill/>
          <a:ln w="9525">
            <a:noFill/>
            <a:miter lim="800000"/>
            <a:headEnd/>
            <a:tailEnd/>
          </a:ln>
        </p:spPr>
        <p:txBody>
          <a:bodyPr>
            <a:spAutoFit/>
          </a:bodyPr>
          <a:lstStyle/>
          <a:p>
            <a:pPr algn="ctr">
              <a:defRPr/>
            </a:pPr>
            <a:r>
              <a:rPr lang="en-US" sz="1200" dirty="0">
                <a:latin typeface="+mn-lt"/>
                <a:cs typeface="+mn-cs"/>
              </a:rPr>
              <a:t>Column A is significantly higher than both Column B </a:t>
            </a:r>
            <a:r>
              <a:rPr lang="en-US" sz="1200" u="sng" dirty="0">
                <a:latin typeface="+mn-lt"/>
                <a:cs typeface="+mn-cs"/>
              </a:rPr>
              <a:t>and</a:t>
            </a:r>
            <a:r>
              <a:rPr lang="en-US" sz="1200" dirty="0">
                <a:latin typeface="+mn-lt"/>
                <a:cs typeface="+mn-cs"/>
              </a:rPr>
              <a:t> Column C, at the </a:t>
            </a:r>
            <a:r>
              <a:rPr lang="en-US" sz="1200" dirty="0" smtClean="0">
                <a:latin typeface="+mn-lt"/>
                <a:cs typeface="+mn-cs"/>
              </a:rPr>
              <a:t>95% </a:t>
            </a:r>
            <a:r>
              <a:rPr lang="en-US" sz="1200" dirty="0">
                <a:latin typeface="+mn-lt"/>
                <a:cs typeface="+mn-cs"/>
              </a:rPr>
              <a:t>confidence level </a:t>
            </a:r>
          </a:p>
        </p:txBody>
      </p:sp>
      <p:sp>
        <p:nvSpPr>
          <p:cNvPr id="9" name="TextBox 15"/>
          <p:cNvSpPr txBox="1">
            <a:spLocks noChangeArrowheads="1"/>
          </p:cNvSpPr>
          <p:nvPr/>
        </p:nvSpPr>
        <p:spPr bwMode="auto">
          <a:xfrm>
            <a:off x="3378200" y="6319837"/>
            <a:ext cx="2413000" cy="461963"/>
          </a:xfrm>
          <a:prstGeom prst="rect">
            <a:avLst/>
          </a:prstGeom>
          <a:noFill/>
          <a:ln w="9525">
            <a:noFill/>
            <a:miter lim="800000"/>
            <a:headEnd/>
            <a:tailEnd/>
          </a:ln>
        </p:spPr>
        <p:txBody>
          <a:bodyPr>
            <a:spAutoFit/>
          </a:bodyPr>
          <a:lstStyle/>
          <a:p>
            <a:pPr algn="ctr">
              <a:defRPr/>
            </a:pPr>
            <a:r>
              <a:rPr lang="en-US" sz="1200" dirty="0">
                <a:latin typeface="+mn-lt"/>
                <a:cs typeface="+mn-cs"/>
              </a:rPr>
              <a:t>Column B is significantly higher than </a:t>
            </a:r>
            <a:r>
              <a:rPr lang="en-US" sz="1200" i="1" dirty="0">
                <a:latin typeface="+mn-lt"/>
                <a:cs typeface="+mn-cs"/>
              </a:rPr>
              <a:t>only </a:t>
            </a:r>
            <a:r>
              <a:rPr lang="en-US" sz="1200" dirty="0">
                <a:latin typeface="+mn-lt"/>
                <a:cs typeface="+mn-cs"/>
              </a:rPr>
              <a:t>Column C</a:t>
            </a:r>
          </a:p>
        </p:txBody>
      </p:sp>
      <p:sp>
        <p:nvSpPr>
          <p:cNvPr id="10" name="TextBox 16"/>
          <p:cNvSpPr txBox="1">
            <a:spLocks noChangeArrowheads="1"/>
          </p:cNvSpPr>
          <p:nvPr/>
        </p:nvSpPr>
        <p:spPr bwMode="auto">
          <a:xfrm>
            <a:off x="5694363" y="5567362"/>
            <a:ext cx="3027362" cy="646113"/>
          </a:xfrm>
          <a:prstGeom prst="rect">
            <a:avLst/>
          </a:prstGeom>
          <a:noFill/>
          <a:ln w="9525">
            <a:noFill/>
            <a:miter lim="800000"/>
            <a:headEnd/>
            <a:tailEnd/>
          </a:ln>
        </p:spPr>
        <p:txBody>
          <a:bodyPr>
            <a:spAutoFit/>
          </a:bodyPr>
          <a:lstStyle/>
          <a:p>
            <a:pPr algn="ctr">
              <a:defRPr/>
            </a:pPr>
            <a:r>
              <a:rPr lang="en-US" sz="1200" dirty="0">
                <a:latin typeface="+mn-lt"/>
                <a:cs typeface="+mn-cs"/>
              </a:rPr>
              <a:t>Column C is significantly lower than both Column A </a:t>
            </a:r>
            <a:r>
              <a:rPr lang="en-US" sz="1200" u="sng" dirty="0">
                <a:latin typeface="+mn-lt"/>
                <a:cs typeface="+mn-cs"/>
              </a:rPr>
              <a:t>and</a:t>
            </a:r>
            <a:r>
              <a:rPr lang="en-US" sz="1200" dirty="0">
                <a:latin typeface="+mn-lt"/>
                <a:cs typeface="+mn-cs"/>
              </a:rPr>
              <a:t> Column B, at the </a:t>
            </a:r>
            <a:r>
              <a:rPr lang="en-US" sz="1200" dirty="0" smtClean="0">
                <a:latin typeface="+mn-lt"/>
                <a:cs typeface="+mn-cs"/>
              </a:rPr>
              <a:t>95% </a:t>
            </a:r>
            <a:r>
              <a:rPr lang="en-US" sz="1200" dirty="0">
                <a:latin typeface="+mn-lt"/>
                <a:cs typeface="+mn-cs"/>
              </a:rPr>
              <a:t>confidence level </a:t>
            </a:r>
          </a:p>
        </p:txBody>
      </p:sp>
      <p:cxnSp>
        <p:nvCxnSpPr>
          <p:cNvPr id="11" name="Straight Arrow Connector 10"/>
          <p:cNvCxnSpPr/>
          <p:nvPr/>
        </p:nvCxnSpPr>
        <p:spPr>
          <a:xfrm flipV="1">
            <a:off x="4924425" y="5257508"/>
            <a:ext cx="505994" cy="11194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11488" y="4483067"/>
            <a:ext cx="870050" cy="10985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035282" y="4837630"/>
            <a:ext cx="465657" cy="7678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437861" y="2615595"/>
            <a:ext cx="6753638" cy="784830"/>
            <a:chOff x="1470256" y="1997075"/>
            <a:chExt cx="5107366" cy="784830"/>
          </a:xfrm>
        </p:grpSpPr>
        <p:sp>
          <p:nvSpPr>
            <p:cNvPr id="15" name="TextBox 9"/>
            <p:cNvSpPr txBox="1">
              <a:spLocks noChangeArrowheads="1"/>
            </p:cNvSpPr>
            <p:nvPr/>
          </p:nvSpPr>
          <p:spPr bwMode="auto">
            <a:xfrm>
              <a:off x="1867373" y="1997075"/>
              <a:ext cx="4710249" cy="784830"/>
            </a:xfrm>
            <a:prstGeom prst="rect">
              <a:avLst/>
            </a:prstGeom>
            <a:noFill/>
            <a:ln w="9525">
              <a:noFill/>
              <a:miter lim="800000"/>
              <a:headEnd/>
              <a:tailEnd/>
            </a:ln>
          </p:spPr>
          <p:txBody>
            <a:bodyPr wrap="square">
              <a:spAutoFit/>
            </a:bodyPr>
            <a:lstStyle/>
            <a:p>
              <a:pPr marL="168275" indent="-168275">
                <a:buFont typeface="Arial" charset="0"/>
                <a:buChar char="»"/>
                <a:defRPr/>
              </a:pPr>
              <a:r>
                <a:rPr lang="en-US" sz="1500" dirty="0" smtClean="0">
                  <a:latin typeface="+mn-lt"/>
                  <a:cs typeface="+mn-cs"/>
                </a:rPr>
                <a:t>Any percentage </a:t>
              </a:r>
              <a:r>
                <a:rPr lang="en-US" sz="1500" dirty="0" smtClean="0">
                  <a:latin typeface="+mn-lt"/>
                </a:rPr>
                <a:t>that has a superscript letter next to it means the percentage is significantly higher than another </a:t>
              </a:r>
              <a:r>
                <a:rPr lang="en-US" sz="1500" dirty="0" smtClean="0">
                  <a:latin typeface="+mn-lt"/>
                  <a:cs typeface="+mn-cs"/>
                </a:rPr>
                <a:t>at </a:t>
              </a:r>
              <a:r>
                <a:rPr lang="en-US" sz="1500" dirty="0">
                  <a:latin typeface="+mn-lt"/>
                  <a:cs typeface="+mn-cs"/>
                </a:rPr>
                <a:t>the </a:t>
              </a:r>
              <a:r>
                <a:rPr lang="en-US" sz="1500" dirty="0" smtClean="0">
                  <a:latin typeface="+mn-lt"/>
                  <a:cs typeface="+mn-cs"/>
                </a:rPr>
                <a:t>95% </a:t>
              </a:r>
              <a:r>
                <a:rPr lang="en-US" sz="1500" dirty="0">
                  <a:latin typeface="+mn-lt"/>
                  <a:cs typeface="+mn-cs"/>
                </a:rPr>
                <a:t>confidence </a:t>
              </a:r>
              <a:r>
                <a:rPr lang="en-US" sz="1500" dirty="0" smtClean="0">
                  <a:latin typeface="+mn-lt"/>
                  <a:cs typeface="+mn-cs"/>
                </a:rPr>
                <a:t>level. </a:t>
              </a:r>
              <a:endParaRPr lang="en-US" sz="1500" dirty="0">
                <a:latin typeface="+mn-lt"/>
                <a:cs typeface="+mn-cs"/>
              </a:endParaRPr>
            </a:p>
            <a:p>
              <a:pPr>
                <a:defRPr/>
              </a:pPr>
              <a:r>
                <a:rPr lang="en-US" sz="1500" dirty="0">
                  <a:cs typeface="+mn-cs"/>
                </a:rPr>
                <a:t>  </a:t>
              </a:r>
            </a:p>
          </p:txBody>
        </p:sp>
        <p:sp>
          <p:nvSpPr>
            <p:cNvPr id="16" name="TextBox 15"/>
            <p:cNvSpPr txBox="1"/>
            <p:nvPr/>
          </p:nvSpPr>
          <p:spPr>
            <a:xfrm>
              <a:off x="1470256" y="2022878"/>
              <a:ext cx="539091" cy="400110"/>
            </a:xfrm>
            <a:prstGeom prst="rect">
              <a:avLst/>
            </a:prstGeom>
            <a:noFill/>
          </p:spPr>
          <p:txBody>
            <a:bodyPr wrap="square" rtlCol="0">
              <a:spAutoFit/>
            </a:bodyPr>
            <a:lstStyle/>
            <a:p>
              <a:pPr algn="ctr"/>
              <a:r>
                <a:rPr lang="en-US" sz="2000" b="1" dirty="0" smtClean="0">
                  <a:latin typeface="Calibri"/>
                </a:rPr>
                <a:t>%</a:t>
              </a:r>
              <a:r>
                <a:rPr lang="en-US" sz="2000" b="1" baseline="30000" dirty="0" smtClean="0">
                  <a:latin typeface="Calibri"/>
                </a:rPr>
                <a:t>Z</a:t>
              </a:r>
              <a:endParaRPr lang="en-US" sz="2000" b="1" baseline="30000" dirty="0"/>
            </a:p>
          </p:txBody>
        </p:sp>
      </p:grpSp>
      <p:sp>
        <p:nvSpPr>
          <p:cNvPr id="17" name="Curved Right Arrow 16"/>
          <p:cNvSpPr/>
          <p:nvPr/>
        </p:nvSpPr>
        <p:spPr bwMode="auto">
          <a:xfrm rot="5400000">
            <a:off x="2038350" y="2054131"/>
            <a:ext cx="387350" cy="89535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7_2010_Multicolor_Template_Standard_12_19_12">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src="/company/marketing/MktgImages/PowerPoint%20Lite.jpg" style="BORDER: 0px solid; "&gt;</PublishingRollupImage>
    <Country xmlns="2e8c896f-fd84-491a-bb16-fb60357350f9">*Global</Country>
    <FreshnessDate xmlns="2e8c896f-fd84-491a-bb16-fb60357350f9">2013-01-03T05:00:00+00:00</FreshnessDate>
    <Region xmlns="2e8c896f-fd84-491a-bb16-fb60357350f9">*Global</Region>
    <PrimaryContact xmlns="2e8c896f-fd84-491a-bb16-fb60357350f9">
      <UserInfo>
        <DisplayName>Jantsch, Ellen</DisplayName>
        <AccountId>59991</AccountId>
        <AccountType/>
      </UserInfo>
    </PrimaryContact>
    <IconOverlay xmlns="http://schemas.microsoft.com/sharepoint/v4" xsi:nil="true"/>
    <Area_x0020_of_x0020_Focus xmlns="019b310f-9766-4173-a406-d30f26a03c52" xsi:nil="true"/>
    <Yes-No xmlns="019b310f-9766-4173-a406-d30f26a03c52">false</Yes-No>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5" ma:contentTypeDescription="Create a new document." ma:contentTypeScope="" ma:versionID="dd4f3ca2e358e8557e09d899d6156a1a">
  <xsd:schema xmlns:xsd="http://www.w3.org/2001/XMLSchema" xmlns:xs="http://www.w3.org/2001/XMLSchema" xmlns:p="http://schemas.microsoft.com/office/2006/metadata/properties" xmlns:ns1="http://schemas.microsoft.com/sharepoint/v3" xmlns:ns2="2e8c896f-fd84-491a-bb16-fb60357350f9" xmlns:ns3="http://schemas.microsoft.com/sharepoint/v4" xmlns:ns4="019b310f-9766-4173-a406-d30f26a03c52" targetNamespace="http://schemas.microsoft.com/office/2006/metadata/properties" ma:root="true" ma:fieldsID="6d64ff86f7be531c8438aacebb34dea6" ns1:_="" ns2:_="" ns3:_="" ns4:_="">
    <xsd:import namespace="http://schemas.microsoft.com/sharepoint/v3"/>
    <xsd:import namespace="2e8c896f-fd84-491a-bb16-fb60357350f9"/>
    <xsd:import namespace="http://schemas.microsoft.com/sharepoint/v4"/>
    <xsd:import namespace="019b310f-9766-4173-a406-d30f26a03c52"/>
    <xsd:element name="properties">
      <xsd:complexType>
        <xsd:sequence>
          <xsd:element name="documentManagement">
            <xsd:complexType>
              <xsd:all>
                <xsd:element ref="ns2:Details" minOccurs="0"/>
                <xsd:element ref="ns2:FreshnessDate" minOccurs="0"/>
                <xsd:element ref="ns2:PrimaryContact"/>
                <xsd:element ref="ns2:Region" minOccurs="0"/>
                <xsd:element ref="ns2:Country" minOccurs="0"/>
                <xsd:element ref="ns1:PublishingRollupImage" minOccurs="0"/>
                <xsd:element ref="ns2:TopicTitle1" minOccurs="0"/>
                <xsd:element ref="ns3:IconOverlay" minOccurs="0"/>
                <xsd:element ref="ns4:Area_x0020_of_x0020_Focus" minOccurs="0"/>
                <xsd:element ref="ns4:Yes-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3"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nillable="true"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RadioButtons" ma:internalName="Region">
      <xsd:simpleType>
        <xsd:restriction base="dms:Choice">
          <xsd:enumeration value="*Global"/>
          <xsd:enumeration value="AME"/>
          <xsd:enumeration value="Americas"/>
          <xsd:enumeration value="APMEA"/>
          <xsd:enumeration value="Europe"/>
          <xsd:enumeration value="Greater China"/>
          <xsd:enumeration value="India"/>
          <xsd:enumeration value="Latin America"/>
          <xsd:enumeration value="North America"/>
          <xsd:enumeration value="SEANAP"/>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description="Please select the relevant topic for this document." ma:format="RadioButtons" ma:internalName="TopicTitle1">
      <xsd:simpleType>
        <xsd:restriction base="dms:Choice">
          <xsd:enumeration value="Client-Related"/>
          <xsd:enumeration value="External Events"/>
          <xsd:enumeration value="HTML Email Instructions"/>
          <xsd:enumeration value="Internal Meeting Templates"/>
          <xsd:enumeration value="Policies/Guidelines"/>
          <xsd:enumeration value="Presentations"/>
          <xsd:enumeration value="Business Cards"/>
          <xsd:enumeration value="Desktop"/>
          <xsd:enumeration value="Email Signature"/>
          <xsd:enumeration value="Stationery"/>
          <xsd:enumeration value="RFP Toolkit"/>
          <xsd:enumeration value="Presentations-Visual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9b310f-9766-4173-a406-d30f26a03c52" elementFormDefault="qualified">
    <xsd:import namespace="http://schemas.microsoft.com/office/2006/documentManagement/types"/>
    <xsd:import namespace="http://schemas.microsoft.com/office/infopath/2007/PartnerControls"/>
    <xsd:element name="Area_x0020_of_x0020_Focus" ma:index="16" nillable="true" ma:displayName="Desktop Color" ma:description="ONLY if this is a Desktop item, please indicate the background color." ma:format="RadioButtons" ma:internalName="Area_x0020_of_x0020_Focus">
      <xsd:simpleType>
        <xsd:restriction base="dms:Choice">
          <xsd:enumeration value="Black"/>
          <xsd:enumeration value="White"/>
        </xsd:restriction>
      </xsd:simpleType>
    </xsd:element>
    <xsd:element name="Yes-No" ma:index="17" nillable="true" ma:displayName="Yes-No" ma:default="0" ma:description="Intranet team use only - please do not use." ma:internalName="Yes_x002d_No">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78DD3C-4482-4353-B4D2-0AEBAB8193DB}">
  <ds:schemaRefs>
    <ds:schemaRef ds:uri="019b310f-9766-4173-a406-d30f26a03c52"/>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schemas.microsoft.com/sharepoint/v3"/>
    <ds:schemaRef ds:uri="http://purl.org/dc/dcmitype/"/>
    <ds:schemaRef ds:uri="http://schemas.microsoft.com/sharepoint/v4"/>
    <ds:schemaRef ds:uri="2e8c896f-fd84-491a-bb16-fb60357350f9"/>
    <ds:schemaRef ds:uri="http://schemas.microsoft.com/office/2006/metadata/properties"/>
  </ds:schemaRefs>
</ds:datastoreItem>
</file>

<file path=customXml/itemProps2.xml><?xml version="1.0" encoding="utf-8"?>
<ds:datastoreItem xmlns:ds="http://schemas.openxmlformats.org/officeDocument/2006/customXml" ds:itemID="{9220E7CE-EC27-445B-AEB1-CE1B2E0D6E95}">
  <ds:schemaRefs>
    <ds:schemaRef ds:uri="http://schemas.microsoft.com/sharepoint/v3/contenttype/forms"/>
  </ds:schemaRefs>
</ds:datastoreItem>
</file>

<file path=customXml/itemProps3.xml><?xml version="1.0" encoding="utf-8"?>
<ds:datastoreItem xmlns:ds="http://schemas.openxmlformats.org/officeDocument/2006/customXml" ds:itemID="{BC1DE5E8-ABE4-4A72-8176-F054A0D9C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8c896f-fd84-491a-bb16-fb60357350f9"/>
    <ds:schemaRef ds:uri="http://schemas.microsoft.com/sharepoint/v4"/>
    <ds:schemaRef ds:uri="019b310f-9766-4173-a406-d30f26a03c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2007_2010_Multicolor_Template_Standard_12_19_12</Template>
  <TotalTime>841</TotalTime>
  <Words>4434</Words>
  <Application>Microsoft Office PowerPoint</Application>
  <PresentationFormat>On-screen Show (4:3)</PresentationFormat>
  <Paragraphs>508</Paragraphs>
  <Slides>42</Slides>
  <Notes>27</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2007_2010_Multicolor_Template_Standard_12_19_12</vt:lpstr>
      <vt:lpstr>GAA Succession Planning Survey</vt:lpstr>
      <vt:lpstr>Table of Contents</vt:lpstr>
      <vt:lpstr>Background and Methodology</vt:lpstr>
      <vt:lpstr>Background and Objectives</vt:lpstr>
      <vt:lpstr>GAA Member Representation</vt:lpstr>
      <vt:lpstr>Methodology</vt:lpstr>
      <vt:lpstr>Questionnaire Flow</vt:lpstr>
      <vt:lpstr>Interpreting the Remainder of the Report</vt:lpstr>
      <vt:lpstr>Interpreting Significant Differences</vt:lpstr>
      <vt:lpstr>Detailed Findings</vt:lpstr>
      <vt:lpstr>Ownership and position at firm</vt:lpstr>
      <vt:lpstr>About Half of Public Practice HKICPA Members work in firms with Multiple Owners</vt:lpstr>
      <vt:lpstr>largest proportion of Respondents represented by Sole Practitioners</vt:lpstr>
      <vt:lpstr>Attitudes and Opinions of Employees and consultants in Public Practice </vt:lpstr>
      <vt:lpstr>Half of Employees Say their Firm Has A Formal Process to Obtain An Equity Position </vt:lpstr>
      <vt:lpstr>A Large Percentage of Employees Don’t know If their firm has a succession plan</vt:lpstr>
      <vt:lpstr>Majority of Public Practice Accountants have High Aspirations within Current Firm</vt:lpstr>
      <vt:lpstr>Almost half want a more senior position within their current firm in 8 years time</vt:lpstr>
      <vt:lpstr>Attitudes and Opinions of Sole Practitioners / Owners</vt:lpstr>
      <vt:lpstr>Almost half of Sole Practitioners/Owners Plan on Retiring By or before They Turn 65</vt:lpstr>
      <vt:lpstr>About one Third Say they have a Professional Accountant on their Payroll</vt:lpstr>
      <vt:lpstr>The Majority of Sole Practitioners Are Likely to Consider Multiple Exit Strategies</vt:lpstr>
      <vt:lpstr>Firms More Likely to Consider Exit Strategies than actually follow through with plans</vt:lpstr>
      <vt:lpstr>Two Thirds could benefit from Information surrounding Succession Planning Topics</vt:lpstr>
      <vt:lpstr>Relatively Few Sole Practitioners have a Written or Formal Business Continuity Plan</vt:lpstr>
      <vt:lpstr>Majority of HKICPA Sole Practitioners have not sought Advice on Succession Planning</vt:lpstr>
      <vt:lpstr>Communication, Client Retention, Talent and Continuity Viewed as Most Important</vt:lpstr>
      <vt:lpstr>Information on Succession Planning and Selling Firm Viewed as most useful To SP’s</vt:lpstr>
      <vt:lpstr>Attitudes and Opinions of Practitioners and owners who share ownership / management  </vt:lpstr>
      <vt:lpstr>Majority work in firms with 2-5 Partners; Virtually all Employ Professional accountant(s)</vt:lpstr>
      <vt:lpstr>Only One-Quarter of Managing Partners/ Owners have a Partner who is retiring in N5Y</vt:lpstr>
      <vt:lpstr>Majority will consider Staying on as a Consultant; Selling Shares Internally</vt:lpstr>
      <vt:lpstr>Most Firms have Identified Prospective Owners Internally OR Engaged with their Staff</vt:lpstr>
      <vt:lpstr>One-in-five managers/owners who share ownership have a Written Succession Plan </vt:lpstr>
      <vt:lpstr>Most Firms that Don’t have a Succession Plan Don’t see the need for putting one together</vt:lpstr>
      <vt:lpstr>Incidence of firms with Continuity Plan Higher than those with a Succession Plan</vt:lpstr>
      <vt:lpstr>Majority have Not Sought Advice on Business Succession and Continuity Planning Topics</vt:lpstr>
      <vt:lpstr>Communication, Talent, Client Retention and Exit Strategy Viewed as Most Important</vt:lpstr>
      <vt:lpstr>Information on Developing Successors and Pathway Training seen as Most Useful</vt:lpstr>
      <vt:lpstr>Demographics &amp; Firmographics</vt:lpstr>
      <vt:lpstr>Demographics and Firmographics</vt:lpstr>
      <vt:lpstr>Firmographics</vt:lpstr>
    </vt:vector>
  </TitlesOfParts>
  <Company>Nielsen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2007-2010 Standard Template Lite</dc:title>
  <dc:creator>Ellen Jantsch</dc:creator>
  <cp:lastModifiedBy>Dan Miller</cp:lastModifiedBy>
  <cp:revision>1056</cp:revision>
  <dcterms:created xsi:type="dcterms:W3CDTF">2012-12-22T21:35:06Z</dcterms:created>
  <dcterms:modified xsi:type="dcterms:W3CDTF">2014-07-25T13:20:15Z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y fmtid="{D5CDD505-2E9C-101B-9397-08002B2CF9AE}" pid="3" name="URL">
    <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ies>
</file>